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40f98b2b5_0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240f98b2b5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40f98b2b5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240f98b2b5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40f98b2b5_0_2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40f98b2b5_0_2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240192aea9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240192aea9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Once we found our datasets we performed EDA on it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We analyzed the dataset and decided what information we needed and extracted them.</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Once we had our desired dataframes using Pandas, we created relevant visualizations.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40192aea9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40192aea9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We gathered all necessary datasets from websites like kaggle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We looked at the dataset and made sure it provides relevant data for our project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We made sure to go with datasets that do not have a lot of noise and also contains information for a large number of years.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40192aea9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40192aea9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240192aea9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240192aea9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240192aea9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240192aea9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40192aea9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240192aea9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240192aea9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240192aea9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At Disney our Journey starts </a:t>
            </a:r>
            <a:r>
              <a:rPr lang="en" sz="1800">
                <a:solidFill>
                  <a:schemeClr val="dk1"/>
                </a:solidFill>
              </a:rPr>
              <a:t>with</a:t>
            </a:r>
            <a:r>
              <a:rPr lang="en" sz="1800">
                <a:solidFill>
                  <a:schemeClr val="dk1"/>
                </a:solidFill>
              </a:rPr>
              <a:t> a new movie </a:t>
            </a:r>
            <a:r>
              <a:rPr lang="en" sz="1800">
                <a:solidFill>
                  <a:schemeClr val="dk1"/>
                </a:solidFill>
              </a:rPr>
              <a:t>release, unfortunately movies can only provide revenue for a few months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But, what if we could extend that revenue lifespan?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By leveraging our many intellectual properties we can release toys, video games and Disney park attractions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These merchandise and attractions will provide us with a steady stream of revenue for a very long time.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We have created 2 ML models that help us understand how to generate ongoing revenue using the verticals mentioned</a:t>
            </a:r>
            <a:endParaRPr sz="18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1e9f2a4663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1e9f2a4663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sz="1800">
                <a:solidFill>
                  <a:schemeClr val="dk1"/>
                </a:solidFill>
              </a:rPr>
              <a:t>Since movie releases have a short revenue lifespan, our ML models aim to provide long lasting and </a:t>
            </a:r>
            <a:r>
              <a:rPr lang="en" sz="1800">
                <a:solidFill>
                  <a:schemeClr val="dk1"/>
                </a:solidFill>
              </a:rPr>
              <a:t>sustainable</a:t>
            </a:r>
            <a:r>
              <a:rPr lang="en" sz="1800">
                <a:solidFill>
                  <a:schemeClr val="dk1"/>
                </a:solidFill>
              </a:rPr>
              <a:t> revenue for Disney.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Assume our first ML model says Toy story is the closest neighbour to Lion King and their genre and MPAA rating is “Adventure” and “Teen”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This tells us that our target </a:t>
            </a:r>
            <a:r>
              <a:rPr lang="en" sz="1800">
                <a:solidFill>
                  <a:schemeClr val="dk1"/>
                </a:solidFill>
              </a:rPr>
              <a:t>audience</a:t>
            </a:r>
            <a:r>
              <a:rPr lang="en" sz="1800">
                <a:solidFill>
                  <a:schemeClr val="dk1"/>
                </a:solidFill>
              </a:rPr>
              <a:t> are teenagers and above and they have an </a:t>
            </a:r>
            <a:r>
              <a:rPr lang="en" sz="1800">
                <a:solidFill>
                  <a:schemeClr val="dk1"/>
                </a:solidFill>
              </a:rPr>
              <a:t>adventurous</a:t>
            </a:r>
            <a:r>
              <a:rPr lang="en" sz="1800">
                <a:solidFill>
                  <a:schemeClr val="dk1"/>
                </a:solidFill>
              </a:rPr>
              <a:t> mindset.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As a result any </a:t>
            </a:r>
            <a:r>
              <a:rPr lang="en" sz="1800">
                <a:solidFill>
                  <a:schemeClr val="dk1"/>
                </a:solidFill>
              </a:rPr>
              <a:t>merchandise</a:t>
            </a:r>
            <a:r>
              <a:rPr lang="en" sz="1800">
                <a:solidFill>
                  <a:schemeClr val="dk1"/>
                </a:solidFill>
              </a:rPr>
              <a:t> or rides we make based on these movies have to be catered toward that demographic.</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The rides have to be more thrilling instead of easy going, for e.g a rollercoaster</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Same for the </a:t>
            </a:r>
            <a:r>
              <a:rPr lang="en" sz="1800">
                <a:solidFill>
                  <a:schemeClr val="dk1"/>
                </a:solidFill>
              </a:rPr>
              <a:t>merchandise, instead of dolls we can go with action figures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Any video games would have to be adventure games instead of puzzle games</a:t>
            </a:r>
            <a:endParaRPr sz="18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240c33c024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240c33c024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40f98b2b5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240f98b2b5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40f98b2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40f98b2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lang="en"/>
              <a:t>Initially</a:t>
            </a:r>
            <a:r>
              <a:rPr lang="en"/>
              <a:t> we took datasets from sites like Kaggle and performed EDA on them, but we found out that the dataset was inconsistent and filled with noise. (Already 2 weeks in)</a:t>
            </a:r>
            <a:endParaRPr/>
          </a:p>
          <a:p>
            <a:pPr indent="-298450" lvl="0" marL="457200" rtl="0" algn="l">
              <a:lnSpc>
                <a:spcPct val="115000"/>
              </a:lnSpc>
              <a:spcBef>
                <a:spcPts val="0"/>
              </a:spcBef>
              <a:spcAft>
                <a:spcPts val="0"/>
              </a:spcAft>
              <a:buSzPts val="1100"/>
              <a:buChar char="●"/>
            </a:pPr>
            <a:r>
              <a:rPr lang="en"/>
              <a:t> Since we performed EDA we found out the dataset was inconsistent</a:t>
            </a:r>
            <a:endParaRPr/>
          </a:p>
          <a:p>
            <a:pPr indent="-298450" lvl="0" marL="457200" rtl="0" algn="l">
              <a:lnSpc>
                <a:spcPct val="115000"/>
              </a:lnSpc>
              <a:spcBef>
                <a:spcPts val="0"/>
              </a:spcBef>
              <a:spcAft>
                <a:spcPts val="0"/>
              </a:spcAft>
              <a:buSzPts val="1100"/>
              <a:buChar char="●"/>
            </a:pPr>
            <a:r>
              <a:rPr lang="en"/>
              <a:t> Then we decided to web scrape and got a very quality dataset.</a:t>
            </a:r>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40f98b2b5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40f98b2b5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40f98b2b5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240f98b2b5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40f98b2b5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40f98b2b5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4.png"/><Relationship Id="rId5"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35.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28.png"/><Relationship Id="rId5"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0.jpg"/><Relationship Id="rId4" Type="http://schemas.openxmlformats.org/officeDocument/2006/relationships/image" Target="../media/image4.png"/><Relationship Id="rId5" Type="http://schemas.openxmlformats.org/officeDocument/2006/relationships/image" Target="../media/image10.jpg"/><Relationship Id="rId6" Type="http://schemas.openxmlformats.org/officeDocument/2006/relationships/image" Target="../media/image19.jpg"/><Relationship Id="rId7" Type="http://schemas.openxmlformats.org/officeDocument/2006/relationships/image" Target="../media/image18.jpg"/><Relationship Id="rId8" Type="http://schemas.openxmlformats.org/officeDocument/2006/relationships/image" Target="../media/image9.gif"/></Relationships>
</file>

<file path=ppt/slides/_rels/slide3.xml.rels><?xml version="1.0" encoding="UTF-8" standalone="yes"?><Relationships xmlns="http://schemas.openxmlformats.org/package/2006/relationships"><Relationship Id="rId10" Type="http://schemas.openxmlformats.org/officeDocument/2006/relationships/image" Target="../media/image13.gif"/><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8.jpg"/><Relationship Id="rId9" Type="http://schemas.openxmlformats.org/officeDocument/2006/relationships/image" Target="../media/image17.jp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15.jpg"/><Relationship Id="rId8"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2.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23.gif"/><Relationship Id="rId6" Type="http://schemas.openxmlformats.org/officeDocument/2006/relationships/image" Target="../media/image3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767775" y="947450"/>
            <a:ext cx="5286000" cy="155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000">
                <a:solidFill>
                  <a:schemeClr val="lt1"/>
                </a:solidFill>
              </a:rPr>
              <a:t>   </a:t>
            </a:r>
            <a:r>
              <a:rPr lang="en" sz="5000">
                <a:solidFill>
                  <a:schemeClr val="lt1"/>
                </a:solidFill>
              </a:rPr>
              <a:t>Group 1 Project</a:t>
            </a:r>
            <a:endParaRPr sz="5000">
              <a:solidFill>
                <a:schemeClr val="lt1"/>
              </a:solidFill>
            </a:endParaRPr>
          </a:p>
        </p:txBody>
      </p:sp>
      <p:sp>
        <p:nvSpPr>
          <p:cNvPr id="55" name="Google Shape;55;p13"/>
          <p:cNvSpPr txBox="1"/>
          <p:nvPr>
            <p:ph idx="1" type="subTitle"/>
          </p:nvPr>
        </p:nvSpPr>
        <p:spPr>
          <a:xfrm>
            <a:off x="4444525" y="2539720"/>
            <a:ext cx="4685700" cy="2230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900">
                <a:solidFill>
                  <a:schemeClr val="lt1"/>
                </a:solidFill>
              </a:rPr>
              <a:t>Tanzim Amin</a:t>
            </a:r>
            <a:endParaRPr sz="1900">
              <a:solidFill>
                <a:schemeClr val="lt1"/>
              </a:solidFill>
            </a:endParaRPr>
          </a:p>
          <a:p>
            <a:pPr indent="0" lvl="0" marL="0" rtl="0" algn="l">
              <a:lnSpc>
                <a:spcPct val="115000"/>
              </a:lnSpc>
              <a:spcBef>
                <a:spcPts val="0"/>
              </a:spcBef>
              <a:spcAft>
                <a:spcPts val="0"/>
              </a:spcAft>
              <a:buNone/>
            </a:pPr>
            <a:r>
              <a:rPr lang="en" sz="1900">
                <a:solidFill>
                  <a:schemeClr val="lt1"/>
                </a:solidFill>
              </a:rPr>
              <a:t>Suyin</a:t>
            </a:r>
            <a:endParaRPr sz="1900">
              <a:solidFill>
                <a:schemeClr val="lt1"/>
              </a:solidFill>
            </a:endParaRPr>
          </a:p>
          <a:p>
            <a:pPr indent="0" lvl="0" marL="0" rtl="0" algn="l">
              <a:lnSpc>
                <a:spcPct val="115000"/>
              </a:lnSpc>
              <a:spcBef>
                <a:spcPts val="0"/>
              </a:spcBef>
              <a:spcAft>
                <a:spcPts val="0"/>
              </a:spcAft>
              <a:buNone/>
            </a:pPr>
            <a:r>
              <a:rPr lang="en" sz="1900">
                <a:solidFill>
                  <a:schemeClr val="lt1"/>
                </a:solidFill>
              </a:rPr>
              <a:t>Judat</a:t>
            </a:r>
            <a:endParaRPr sz="1900">
              <a:solidFill>
                <a:schemeClr val="lt1"/>
              </a:solidFill>
            </a:endParaRPr>
          </a:p>
          <a:p>
            <a:pPr indent="0" lvl="0" marL="0" rtl="0" algn="l">
              <a:lnSpc>
                <a:spcPct val="115000"/>
              </a:lnSpc>
              <a:spcBef>
                <a:spcPts val="0"/>
              </a:spcBef>
              <a:spcAft>
                <a:spcPts val="0"/>
              </a:spcAft>
              <a:buNone/>
            </a:pPr>
            <a:r>
              <a:rPr lang="en" sz="1900">
                <a:solidFill>
                  <a:schemeClr val="lt1"/>
                </a:solidFill>
              </a:rPr>
              <a:t>Akin</a:t>
            </a:r>
            <a:endParaRPr sz="1900">
              <a:solidFill>
                <a:schemeClr val="lt1"/>
              </a:solidFill>
            </a:endParaRPr>
          </a:p>
          <a:p>
            <a:pPr indent="0" lvl="0" marL="0" rtl="0" algn="l">
              <a:lnSpc>
                <a:spcPct val="115000"/>
              </a:lnSpc>
              <a:spcBef>
                <a:spcPts val="0"/>
              </a:spcBef>
              <a:spcAft>
                <a:spcPts val="0"/>
              </a:spcAft>
              <a:buNone/>
            </a:pPr>
            <a:r>
              <a:rPr lang="en" sz="1900">
                <a:solidFill>
                  <a:schemeClr val="lt1"/>
                </a:solidFill>
              </a:rPr>
              <a:t>Masooma</a:t>
            </a:r>
            <a:endParaRPr sz="1900">
              <a:solidFill>
                <a:schemeClr val="lt1"/>
              </a:solidFill>
            </a:endParaRPr>
          </a:p>
        </p:txBody>
      </p:sp>
      <p:cxnSp>
        <p:nvCxnSpPr>
          <p:cNvPr id="56" name="Google Shape;56;p13"/>
          <p:cNvCxnSpPr/>
          <p:nvPr/>
        </p:nvCxnSpPr>
        <p:spPr>
          <a:xfrm flipH="1">
            <a:off x="4099125" y="1293100"/>
            <a:ext cx="27600" cy="21414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22"/>
          <p:cNvSpPr/>
          <p:nvPr/>
        </p:nvSpPr>
        <p:spPr>
          <a:xfrm>
            <a:off x="0" y="0"/>
            <a:ext cx="5590500" cy="572700"/>
          </a:xfrm>
          <a:prstGeom prst="homePlate">
            <a:avLst>
              <a:gd fmla="val 50000" name="adj"/>
            </a:avLst>
          </a:prstGeom>
          <a:solidFill>
            <a:srgbClr val="0C58D3"/>
          </a:solidFill>
          <a:ln cap="flat" cmpd="sng" w="9525">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txBox="1"/>
          <p:nvPr/>
        </p:nvSpPr>
        <p:spPr>
          <a:xfrm>
            <a:off x="0" y="0"/>
            <a:ext cx="538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rPr>
              <a:t>Recommendation for future analysis</a:t>
            </a:r>
            <a:endParaRPr sz="2100">
              <a:solidFill>
                <a:schemeClr val="lt1"/>
              </a:solidFill>
            </a:endParaRPr>
          </a:p>
          <a:p>
            <a:pPr indent="0" lvl="0" marL="0" rtl="0" algn="l">
              <a:spcBef>
                <a:spcPts val="0"/>
              </a:spcBef>
              <a:spcAft>
                <a:spcPts val="0"/>
              </a:spcAft>
              <a:buNone/>
            </a:pPr>
            <a:r>
              <a:t/>
            </a:r>
            <a:endParaRPr sz="2100">
              <a:solidFill>
                <a:schemeClr val="lt1"/>
              </a:solidFill>
            </a:endParaRPr>
          </a:p>
        </p:txBody>
      </p:sp>
      <p:grpSp>
        <p:nvGrpSpPr>
          <p:cNvPr id="211" name="Google Shape;211;p22"/>
          <p:cNvGrpSpPr/>
          <p:nvPr/>
        </p:nvGrpSpPr>
        <p:grpSpPr>
          <a:xfrm>
            <a:off x="633502" y="2663200"/>
            <a:ext cx="5510118" cy="670500"/>
            <a:chOff x="1431325" y="2473842"/>
            <a:chExt cx="6566700" cy="670500"/>
          </a:xfrm>
        </p:grpSpPr>
        <p:sp>
          <p:nvSpPr>
            <p:cNvPr id="212" name="Google Shape;212;p22"/>
            <p:cNvSpPr/>
            <p:nvPr/>
          </p:nvSpPr>
          <p:spPr>
            <a:xfrm rot="-5400000">
              <a:off x="4644475" y="-209208"/>
              <a:ext cx="670500" cy="6036600"/>
            </a:xfrm>
            <a:prstGeom prst="roundRect">
              <a:avLst>
                <a:gd fmla="val 50000" name="adj"/>
              </a:avLst>
            </a:prstGeom>
            <a:solidFill>
              <a:srgbClr val="0C58D3"/>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txBox="1"/>
            <p:nvPr/>
          </p:nvSpPr>
          <p:spPr>
            <a:xfrm>
              <a:off x="2759335" y="2473842"/>
              <a:ext cx="5026200" cy="65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rPr>
                <a:t>Get a merchandise revenue dataset</a:t>
              </a:r>
              <a:endParaRPr>
                <a:solidFill>
                  <a:srgbClr val="FFFFFF"/>
                </a:solidFill>
              </a:endParaRPr>
            </a:p>
          </p:txBody>
        </p:sp>
        <p:sp>
          <p:nvSpPr>
            <p:cNvPr id="214" name="Google Shape;214;p22"/>
            <p:cNvSpPr/>
            <p:nvPr/>
          </p:nvSpPr>
          <p:spPr>
            <a:xfrm rot="-5400000">
              <a:off x="1751875" y="2153292"/>
              <a:ext cx="670500" cy="1311600"/>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a:off x="1499580" y="2547844"/>
              <a:ext cx="522300" cy="522300"/>
            </a:xfrm>
            <a:prstGeom prst="ellipse">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2"/>
          <p:cNvGrpSpPr/>
          <p:nvPr/>
        </p:nvGrpSpPr>
        <p:grpSpPr>
          <a:xfrm>
            <a:off x="938324" y="3882400"/>
            <a:ext cx="5205423" cy="670500"/>
            <a:chOff x="1431325" y="2473842"/>
            <a:chExt cx="6566700" cy="670500"/>
          </a:xfrm>
        </p:grpSpPr>
        <p:sp>
          <p:nvSpPr>
            <p:cNvPr id="217" name="Google Shape;217;p22"/>
            <p:cNvSpPr/>
            <p:nvPr/>
          </p:nvSpPr>
          <p:spPr>
            <a:xfrm rot="-5400000">
              <a:off x="4644475" y="-209208"/>
              <a:ext cx="670500" cy="6036600"/>
            </a:xfrm>
            <a:prstGeom prst="roundRect">
              <a:avLst>
                <a:gd fmla="val 50000" name="adj"/>
              </a:avLst>
            </a:prstGeom>
            <a:solidFill>
              <a:srgbClr val="0C58D3"/>
            </a:solid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txBox="1"/>
            <p:nvPr/>
          </p:nvSpPr>
          <p:spPr>
            <a:xfrm>
              <a:off x="2759335" y="2473842"/>
              <a:ext cx="5026200" cy="65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FFFFFF"/>
                </a:solidFill>
              </a:endParaRPr>
            </a:p>
          </p:txBody>
        </p:sp>
        <p:sp>
          <p:nvSpPr>
            <p:cNvPr id="219" name="Google Shape;219;p22"/>
            <p:cNvSpPr/>
            <p:nvPr/>
          </p:nvSpPr>
          <p:spPr>
            <a:xfrm rot="-5400000">
              <a:off x="1751875" y="2153292"/>
              <a:ext cx="670500" cy="1311600"/>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1499580" y="2547844"/>
              <a:ext cx="522300" cy="522300"/>
            </a:xfrm>
            <a:prstGeom prst="ellipse">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22"/>
          <p:cNvGrpSpPr/>
          <p:nvPr/>
        </p:nvGrpSpPr>
        <p:grpSpPr>
          <a:xfrm>
            <a:off x="633523" y="1291600"/>
            <a:ext cx="5510118" cy="670500"/>
            <a:chOff x="1431325" y="2473842"/>
            <a:chExt cx="6566700" cy="670500"/>
          </a:xfrm>
        </p:grpSpPr>
        <p:sp>
          <p:nvSpPr>
            <p:cNvPr id="222" name="Google Shape;222;p22"/>
            <p:cNvSpPr/>
            <p:nvPr/>
          </p:nvSpPr>
          <p:spPr>
            <a:xfrm rot="-5400000">
              <a:off x="4644475" y="-209208"/>
              <a:ext cx="670500" cy="6036600"/>
            </a:xfrm>
            <a:prstGeom prst="roundRect">
              <a:avLst>
                <a:gd fmla="val 50000" name="adj"/>
              </a:avLst>
            </a:prstGeom>
            <a:solidFill>
              <a:srgbClr val="0C58D3"/>
            </a:solidFill>
            <a:ln cap="flat" cmpd="sng" w="762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txBox="1"/>
            <p:nvPr/>
          </p:nvSpPr>
          <p:spPr>
            <a:xfrm>
              <a:off x="2759335" y="2473842"/>
              <a:ext cx="5026200" cy="65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rPr>
                <a:t>   Scrape IMDB for user data</a:t>
              </a:r>
              <a:endParaRPr>
                <a:solidFill>
                  <a:srgbClr val="FFFFFF"/>
                </a:solidFill>
              </a:endParaRPr>
            </a:p>
          </p:txBody>
        </p:sp>
        <p:sp>
          <p:nvSpPr>
            <p:cNvPr id="224" name="Google Shape;224;p22"/>
            <p:cNvSpPr/>
            <p:nvPr/>
          </p:nvSpPr>
          <p:spPr>
            <a:xfrm rot="-5400000">
              <a:off x="1751875" y="2153292"/>
              <a:ext cx="670500" cy="1311600"/>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a:off x="1499580" y="2547844"/>
              <a:ext cx="522300" cy="522300"/>
            </a:xfrm>
            <a:prstGeom prst="ellipse">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6" name="Google Shape;226;p22"/>
          <p:cNvPicPr preferRelativeResize="0"/>
          <p:nvPr/>
        </p:nvPicPr>
        <p:blipFill>
          <a:blip r:embed="rId4">
            <a:alphaModFix/>
          </a:blip>
          <a:stretch>
            <a:fillRect/>
          </a:stretch>
        </p:blipFill>
        <p:spPr>
          <a:xfrm>
            <a:off x="557325" y="1062700"/>
            <a:ext cx="1110476" cy="1110500"/>
          </a:xfrm>
          <a:prstGeom prst="rect">
            <a:avLst/>
          </a:prstGeom>
          <a:noFill/>
          <a:ln>
            <a:noFill/>
          </a:ln>
        </p:spPr>
      </p:pic>
      <p:pic>
        <p:nvPicPr>
          <p:cNvPr id="227" name="Google Shape;227;p22"/>
          <p:cNvPicPr preferRelativeResize="0"/>
          <p:nvPr/>
        </p:nvPicPr>
        <p:blipFill>
          <a:blip r:embed="rId5">
            <a:alphaModFix/>
          </a:blip>
          <a:stretch>
            <a:fillRect/>
          </a:stretch>
        </p:blipFill>
        <p:spPr>
          <a:xfrm>
            <a:off x="633515" y="2433938"/>
            <a:ext cx="951836" cy="1110499"/>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21"/>
                                        </p:tgtEl>
                                        <p:attrNameLst>
                                          <p:attrName>style.visibility</p:attrName>
                                        </p:attrNameLst>
                                      </p:cBhvr>
                                      <p:to>
                                        <p:strVal val="visible"/>
                                      </p:to>
                                    </p:set>
                                    <p:anim calcmode="lin" valueType="num">
                                      <p:cBhvr additive="base">
                                        <p:cTn dur="1000"/>
                                        <p:tgtEl>
                                          <p:spTgt spid="22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par>
                          <p:cTn fill="hold">
                            <p:stCondLst>
                              <p:cond delay="1000"/>
                            </p:stCondLst>
                            <p:childTnLst>
                              <p:par>
                                <p:cTn fill="hold" nodeType="afterEffect" presetClass="emph" presetID="8" presetSubtype="0">
                                  <p:stCondLst>
                                    <p:cond delay="0"/>
                                  </p:stCondLst>
                                  <p:childTnLst>
                                    <p:animRot by="-21600000">
                                      <p:cBhvr>
                                        <p:cTn dur="1000" fill="hold"/>
                                        <p:tgtEl>
                                          <p:spTgt spid="226"/>
                                        </p:tgtEl>
                                        <p:attrNameLst>
                                          <p:attrName>r</p:attrName>
                                        </p:attrNameLst>
                                      </p:cBhvr>
                                    </p:animRot>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000"/>
                                        <p:tgtEl>
                                          <p:spTgt spid="21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216"/>
                                        </p:tgtEl>
                                        <p:attrNameLst>
                                          <p:attrName>style.visibility</p:attrName>
                                        </p:attrNameLst>
                                      </p:cBhvr>
                                      <p:to>
                                        <p:strVal val="visible"/>
                                      </p:to>
                                    </p:set>
                                    <p:anim calcmode="lin" valueType="num">
                                      <p:cBhvr additive="base">
                                        <p:cTn dur="1000"/>
                                        <p:tgtEl>
                                          <p:spTgt spid="21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23"/>
          <p:cNvSpPr/>
          <p:nvPr/>
        </p:nvSpPr>
        <p:spPr>
          <a:xfrm>
            <a:off x="0" y="0"/>
            <a:ext cx="5590500" cy="572700"/>
          </a:xfrm>
          <a:prstGeom prst="homePlate">
            <a:avLst>
              <a:gd fmla="val 50000" name="adj"/>
            </a:avLst>
          </a:prstGeom>
          <a:solidFill>
            <a:srgbClr val="0C58D3"/>
          </a:solidFill>
          <a:ln cap="flat" cmpd="sng" w="9525">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txBox="1"/>
          <p:nvPr/>
        </p:nvSpPr>
        <p:spPr>
          <a:xfrm>
            <a:off x="0" y="0"/>
            <a:ext cx="538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rPr>
              <a:t>Anything the team would have different</a:t>
            </a:r>
            <a:endParaRPr sz="2100">
              <a:solidFill>
                <a:schemeClr val="lt1"/>
              </a:solidFill>
            </a:endParaRPr>
          </a:p>
          <a:p>
            <a:pPr indent="0" lvl="0" marL="0" rtl="0" algn="l">
              <a:spcBef>
                <a:spcPts val="0"/>
              </a:spcBef>
              <a:spcAft>
                <a:spcPts val="0"/>
              </a:spcAft>
              <a:buNone/>
            </a:pPr>
            <a:r>
              <a:t/>
            </a:r>
            <a:endParaRPr sz="2100">
              <a:solidFill>
                <a:schemeClr val="lt1"/>
              </a:solidFill>
            </a:endParaRPr>
          </a:p>
        </p:txBody>
      </p:sp>
      <p:sp>
        <p:nvSpPr>
          <p:cNvPr id="234" name="Google Shape;234;p23"/>
          <p:cNvSpPr/>
          <p:nvPr/>
        </p:nvSpPr>
        <p:spPr>
          <a:xfrm>
            <a:off x="28402" y="1088541"/>
            <a:ext cx="2857200" cy="5223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What we did wrong</a:t>
            </a:r>
            <a:endParaRPr>
              <a:solidFill>
                <a:schemeClr val="lt1"/>
              </a:solidFill>
            </a:endParaRPr>
          </a:p>
        </p:txBody>
      </p:sp>
      <p:grpSp>
        <p:nvGrpSpPr>
          <p:cNvPr id="235" name="Google Shape;235;p23"/>
          <p:cNvGrpSpPr/>
          <p:nvPr/>
        </p:nvGrpSpPr>
        <p:grpSpPr>
          <a:xfrm>
            <a:off x="29548" y="1629801"/>
            <a:ext cx="2856118" cy="1173004"/>
            <a:chOff x="943723" y="3098500"/>
            <a:chExt cx="2379900" cy="674450"/>
          </a:xfrm>
        </p:grpSpPr>
        <p:sp>
          <p:nvSpPr>
            <p:cNvPr id="236" name="Google Shape;236;p23"/>
            <p:cNvSpPr/>
            <p:nvPr/>
          </p:nvSpPr>
          <p:spPr>
            <a:xfrm>
              <a:off x="943723" y="3098500"/>
              <a:ext cx="2379900" cy="6744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a:off x="1632122" y="3098513"/>
              <a:ext cx="674400" cy="674400"/>
            </a:xfrm>
            <a:prstGeom prst="rtTriangle">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943723" y="3098513"/>
              <a:ext cx="687600" cy="674400"/>
            </a:xfrm>
            <a:prstGeom prst="rtTriangle">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a:off x="943725" y="3098550"/>
              <a:ext cx="22497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rPr>
                <a:t>Wasted 2 weeks on finding Kaggle data and doing EDA</a:t>
              </a:r>
              <a:endParaRPr sz="1100">
                <a:solidFill>
                  <a:srgbClr val="FFFFFF"/>
                </a:solidFill>
              </a:endParaRPr>
            </a:p>
          </p:txBody>
        </p:sp>
      </p:grpSp>
      <p:grpSp>
        <p:nvGrpSpPr>
          <p:cNvPr id="240" name="Google Shape;240;p23"/>
          <p:cNvGrpSpPr/>
          <p:nvPr/>
        </p:nvGrpSpPr>
        <p:grpSpPr>
          <a:xfrm>
            <a:off x="29548" y="2821632"/>
            <a:ext cx="2856118" cy="1173004"/>
            <a:chOff x="943723" y="3783775"/>
            <a:chExt cx="2379900" cy="674450"/>
          </a:xfrm>
        </p:grpSpPr>
        <p:sp>
          <p:nvSpPr>
            <p:cNvPr id="241" name="Google Shape;241;p23"/>
            <p:cNvSpPr/>
            <p:nvPr/>
          </p:nvSpPr>
          <p:spPr>
            <a:xfrm>
              <a:off x="943723" y="3783775"/>
              <a:ext cx="2379900" cy="6744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1632122" y="3783788"/>
              <a:ext cx="674400" cy="674400"/>
            </a:xfrm>
            <a:prstGeom prst="rtTriangle">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943723" y="3783788"/>
              <a:ext cx="687600" cy="674400"/>
            </a:xfrm>
            <a:prstGeom prst="rtTriangle">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986075" y="3783825"/>
              <a:ext cx="22074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Wasting first 2 weeks on finding datasets and doing EDA on them</a:t>
              </a:r>
              <a:endParaRPr sz="1000">
                <a:solidFill>
                  <a:srgbClr val="FFFFFF"/>
                </a:solidFill>
                <a:latin typeface="Roboto"/>
                <a:ea typeface="Roboto"/>
                <a:cs typeface="Roboto"/>
                <a:sym typeface="Roboto"/>
              </a:endParaRPr>
            </a:p>
          </p:txBody>
        </p:sp>
      </p:grpSp>
      <p:sp>
        <p:nvSpPr>
          <p:cNvPr id="245" name="Google Shape;245;p23"/>
          <p:cNvSpPr/>
          <p:nvPr/>
        </p:nvSpPr>
        <p:spPr>
          <a:xfrm>
            <a:off x="2893743" y="1088541"/>
            <a:ext cx="2857200" cy="5223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Should have done instead</a:t>
            </a:r>
            <a:endParaRPr>
              <a:solidFill>
                <a:schemeClr val="lt1"/>
              </a:solidFill>
            </a:endParaRPr>
          </a:p>
        </p:txBody>
      </p:sp>
      <p:grpSp>
        <p:nvGrpSpPr>
          <p:cNvPr id="246" name="Google Shape;246;p23"/>
          <p:cNvGrpSpPr/>
          <p:nvPr/>
        </p:nvGrpSpPr>
        <p:grpSpPr>
          <a:xfrm>
            <a:off x="2894889" y="1629801"/>
            <a:ext cx="2856118" cy="1173004"/>
            <a:chOff x="943723" y="3098500"/>
            <a:chExt cx="2379900" cy="674450"/>
          </a:xfrm>
        </p:grpSpPr>
        <p:sp>
          <p:nvSpPr>
            <p:cNvPr id="247" name="Google Shape;247;p23"/>
            <p:cNvSpPr/>
            <p:nvPr/>
          </p:nvSpPr>
          <p:spPr>
            <a:xfrm>
              <a:off x="943723" y="3098500"/>
              <a:ext cx="2379900" cy="6744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1632122" y="3098513"/>
              <a:ext cx="674400" cy="6744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a:off x="943723" y="3098513"/>
              <a:ext cx="687600" cy="6744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985450" y="3098550"/>
              <a:ext cx="2208000" cy="674400"/>
            </a:xfrm>
            <a:prstGeom prst="rect">
              <a:avLst/>
            </a:prstGeom>
            <a:solidFill>
              <a:srgbClr val="38761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Web scraped from the </a:t>
              </a:r>
              <a:r>
                <a:rPr lang="en" sz="1000">
                  <a:solidFill>
                    <a:srgbClr val="FFFFFF"/>
                  </a:solidFill>
                  <a:latin typeface="Roboto"/>
                  <a:ea typeface="Roboto"/>
                  <a:cs typeface="Roboto"/>
                  <a:sym typeface="Roboto"/>
                </a:rPr>
                <a:t>beginning</a:t>
              </a:r>
              <a:endParaRPr sz="1000">
                <a:solidFill>
                  <a:srgbClr val="FFFFFF"/>
                </a:solidFill>
                <a:latin typeface="Roboto"/>
                <a:ea typeface="Roboto"/>
                <a:cs typeface="Roboto"/>
                <a:sym typeface="Roboto"/>
              </a:endParaRPr>
            </a:p>
          </p:txBody>
        </p:sp>
      </p:grpSp>
      <p:grpSp>
        <p:nvGrpSpPr>
          <p:cNvPr id="251" name="Google Shape;251;p23"/>
          <p:cNvGrpSpPr/>
          <p:nvPr/>
        </p:nvGrpSpPr>
        <p:grpSpPr>
          <a:xfrm>
            <a:off x="2894889" y="2821632"/>
            <a:ext cx="2856118" cy="1173003"/>
            <a:chOff x="943723" y="3783775"/>
            <a:chExt cx="2379900" cy="674450"/>
          </a:xfrm>
        </p:grpSpPr>
        <p:sp>
          <p:nvSpPr>
            <p:cNvPr id="252" name="Google Shape;252;p23"/>
            <p:cNvSpPr/>
            <p:nvPr/>
          </p:nvSpPr>
          <p:spPr>
            <a:xfrm>
              <a:off x="1632122" y="3783788"/>
              <a:ext cx="674400" cy="6744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943723" y="3783788"/>
              <a:ext cx="687600" cy="6744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1210848" y="3783832"/>
              <a:ext cx="425700" cy="409200"/>
            </a:xfrm>
            <a:prstGeom prst="rect">
              <a:avLst/>
            </a:prstGeom>
            <a:solidFill>
              <a:srgbClr val="38761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2</a:t>
              </a:r>
              <a:endParaRPr sz="1600">
                <a:solidFill>
                  <a:srgbClr val="FFFFFF"/>
                </a:solidFill>
                <a:latin typeface="Roboto"/>
                <a:ea typeface="Roboto"/>
                <a:cs typeface="Roboto"/>
                <a:sym typeface="Roboto"/>
              </a:endParaRPr>
            </a:p>
          </p:txBody>
        </p:sp>
        <p:sp>
          <p:nvSpPr>
            <p:cNvPr id="255" name="Google Shape;255;p23"/>
            <p:cNvSpPr/>
            <p:nvPr/>
          </p:nvSpPr>
          <p:spPr>
            <a:xfrm>
              <a:off x="1704725" y="3783825"/>
              <a:ext cx="1488600" cy="674400"/>
            </a:xfrm>
            <a:prstGeom prst="rect">
              <a:avLst/>
            </a:prstGeom>
            <a:solidFill>
              <a:srgbClr val="38761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Lorem ipsum dolor sit amet nec at adipiscing</a:t>
              </a:r>
              <a:endParaRPr sz="1000">
                <a:solidFill>
                  <a:srgbClr val="FFFFFF"/>
                </a:solidFill>
                <a:latin typeface="Roboto"/>
                <a:ea typeface="Roboto"/>
                <a:cs typeface="Roboto"/>
                <a:sym typeface="Roboto"/>
              </a:endParaRPr>
            </a:p>
          </p:txBody>
        </p:sp>
        <p:sp>
          <p:nvSpPr>
            <p:cNvPr id="256" name="Google Shape;256;p23"/>
            <p:cNvSpPr/>
            <p:nvPr/>
          </p:nvSpPr>
          <p:spPr>
            <a:xfrm>
              <a:off x="943723" y="3783775"/>
              <a:ext cx="2379900" cy="6744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23"/>
          <p:cNvSpPr/>
          <p:nvPr/>
        </p:nvSpPr>
        <p:spPr>
          <a:xfrm>
            <a:off x="2944941" y="2822456"/>
            <a:ext cx="2649900" cy="1173000"/>
          </a:xfrm>
          <a:prstGeom prst="rect">
            <a:avLst/>
          </a:prstGeom>
          <a:solidFill>
            <a:srgbClr val="38761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Been able to implement a User </a:t>
            </a:r>
            <a:r>
              <a:rPr lang="en" sz="1000">
                <a:solidFill>
                  <a:srgbClr val="FFFFFF"/>
                </a:solidFill>
                <a:latin typeface="Roboto"/>
                <a:ea typeface="Roboto"/>
                <a:cs typeface="Roboto"/>
                <a:sym typeface="Roboto"/>
              </a:rPr>
              <a:t>recommendation</a:t>
            </a:r>
            <a:r>
              <a:rPr lang="en" sz="1000">
                <a:solidFill>
                  <a:srgbClr val="FFFFFF"/>
                </a:solidFill>
                <a:latin typeface="Roboto"/>
                <a:ea typeface="Roboto"/>
                <a:cs typeface="Roboto"/>
                <a:sym typeface="Roboto"/>
              </a:rPr>
              <a:t> system</a:t>
            </a:r>
            <a:endParaRPr sz="1000">
              <a:solidFill>
                <a:srgbClr val="FFFFFF"/>
              </a:solidFill>
              <a:latin typeface="Roboto"/>
              <a:ea typeface="Roboto"/>
              <a:cs typeface="Roboto"/>
              <a:sym typeface="Roboto"/>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pic>
        <p:nvPicPr>
          <p:cNvPr id="262" name="Google Shape;262;p24"/>
          <p:cNvPicPr preferRelativeResize="0"/>
          <p:nvPr/>
        </p:nvPicPr>
        <p:blipFill>
          <a:blip r:embed="rId4">
            <a:alphaModFix/>
          </a:blip>
          <a:stretch>
            <a:fillRect/>
          </a:stretch>
        </p:blipFill>
        <p:spPr>
          <a:xfrm>
            <a:off x="-838200" y="0"/>
            <a:ext cx="10287002" cy="5143501"/>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we explored the data</a:t>
            </a:r>
            <a:endParaRPr/>
          </a:p>
        </p:txBody>
      </p:sp>
      <p:sp>
        <p:nvSpPr>
          <p:cNvPr id="268" name="Google Shape;268;p25"/>
          <p:cNvSpPr txBox="1"/>
          <p:nvPr>
            <p:ph idx="1" type="body"/>
          </p:nvPr>
        </p:nvSpPr>
        <p:spPr>
          <a:xfrm>
            <a:off x="311700" y="1152475"/>
            <a:ext cx="7511700" cy="3416400"/>
          </a:xfrm>
          <a:prstGeom prst="rect">
            <a:avLst/>
          </a:prstGeom>
        </p:spPr>
        <p:txBody>
          <a:bodyPr anchorCtr="0" anchor="t" bIns="91425" lIns="91425" spcFirstLastPara="1" rIns="91425" wrap="square" tIns="91425">
            <a:normAutofit/>
          </a:bodyPr>
          <a:lstStyle/>
          <a:p>
            <a:pPr indent="-317500" lvl="0" marL="457200" rtl="0" algn="l">
              <a:spcBef>
                <a:spcPts val="1200"/>
              </a:spcBef>
              <a:spcAft>
                <a:spcPts val="0"/>
              </a:spcAft>
              <a:buClr>
                <a:schemeClr val="dk1"/>
              </a:buClr>
              <a:buSzPts val="1400"/>
              <a:buChar char="●"/>
            </a:pPr>
            <a:r>
              <a:t/>
            </a:r>
            <a:endParaRPr sz="1400" u="sng">
              <a:solidFill>
                <a:schemeClr val="hlink"/>
              </a:solidFill>
            </a:endParaRPr>
          </a:p>
          <a:p>
            <a:pPr indent="-317500" lvl="0" marL="457200" rtl="0" algn="l">
              <a:spcBef>
                <a:spcPts val="0"/>
              </a:spcBef>
              <a:spcAft>
                <a:spcPts val="0"/>
              </a:spcAft>
              <a:buClr>
                <a:schemeClr val="hlink"/>
              </a:buClr>
              <a:buSzPts val="1400"/>
              <a:buChar char="●"/>
            </a:pPr>
            <a:r>
              <a:t/>
            </a:r>
            <a:endParaRPr sz="1400" u="sng">
              <a:solidFill>
                <a:schemeClr val="hlink"/>
              </a:solidFill>
            </a:endParaRPr>
          </a:p>
        </p:txBody>
      </p:sp>
      <p:pic>
        <p:nvPicPr>
          <p:cNvPr descr="https://user-images.githubusercontent.com/93067732/161170074-14f3234e-5f84-410b-b2b8-eabd703e5680.png" id="269" name="Google Shape;269;p25"/>
          <p:cNvPicPr preferRelativeResize="0"/>
          <p:nvPr/>
        </p:nvPicPr>
        <p:blipFill>
          <a:blip r:embed="rId4">
            <a:alphaModFix/>
          </a:blip>
          <a:stretch>
            <a:fillRect/>
          </a:stretch>
        </p:blipFill>
        <p:spPr>
          <a:xfrm>
            <a:off x="153400" y="1152475"/>
            <a:ext cx="3312374" cy="2485100"/>
          </a:xfrm>
          <a:prstGeom prst="rect">
            <a:avLst/>
          </a:prstGeom>
          <a:noFill/>
          <a:ln>
            <a:noFill/>
          </a:ln>
        </p:spPr>
      </p:pic>
      <p:pic>
        <p:nvPicPr>
          <p:cNvPr descr="image" id="270" name="Google Shape;270;p25"/>
          <p:cNvPicPr preferRelativeResize="0"/>
          <p:nvPr/>
        </p:nvPicPr>
        <p:blipFill>
          <a:blip r:embed="rId5">
            <a:alphaModFix/>
          </a:blip>
          <a:stretch>
            <a:fillRect/>
          </a:stretch>
        </p:blipFill>
        <p:spPr>
          <a:xfrm>
            <a:off x="3208875" y="1017725"/>
            <a:ext cx="4556626" cy="2411214"/>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we analysed the data</a:t>
            </a:r>
            <a:endParaRPr/>
          </a:p>
        </p:txBody>
      </p:sp>
      <p:sp>
        <p:nvSpPr>
          <p:cNvPr id="276" name="Google Shape;276;p26"/>
          <p:cNvSpPr txBox="1"/>
          <p:nvPr>
            <p:ph idx="1" type="body"/>
          </p:nvPr>
        </p:nvSpPr>
        <p:spPr>
          <a:xfrm>
            <a:off x="311700" y="1152475"/>
            <a:ext cx="7511700" cy="3416400"/>
          </a:xfrm>
          <a:prstGeom prst="rect">
            <a:avLst/>
          </a:prstGeom>
        </p:spPr>
        <p:txBody>
          <a:bodyPr anchorCtr="0" anchor="t" bIns="91425" lIns="91425" spcFirstLastPara="1" rIns="91425" wrap="square" tIns="91425">
            <a:normAutofit/>
          </a:bodyPr>
          <a:lstStyle/>
          <a:p>
            <a:pPr indent="-317500" lvl="0" marL="457200" rtl="0" algn="l">
              <a:spcBef>
                <a:spcPts val="1200"/>
              </a:spcBef>
              <a:spcAft>
                <a:spcPts val="0"/>
              </a:spcAft>
              <a:buClr>
                <a:schemeClr val="dk1"/>
              </a:buClr>
              <a:buSzPts val="1400"/>
              <a:buChar char="●"/>
            </a:pPr>
            <a:r>
              <a:t/>
            </a:r>
            <a:endParaRPr sz="1400" u="sng">
              <a:solidFill>
                <a:schemeClr val="hlink"/>
              </a:solidFill>
            </a:endParaRPr>
          </a:p>
          <a:p>
            <a:pPr indent="-317500" lvl="0" marL="457200" rtl="0" algn="l">
              <a:spcBef>
                <a:spcPts val="0"/>
              </a:spcBef>
              <a:spcAft>
                <a:spcPts val="0"/>
              </a:spcAft>
              <a:buClr>
                <a:schemeClr val="hlink"/>
              </a:buClr>
              <a:buSzPts val="1400"/>
              <a:buChar char="●"/>
            </a:pPr>
            <a:r>
              <a:t/>
            </a:r>
            <a:endParaRPr sz="1400" u="sng">
              <a:solidFill>
                <a:schemeClr val="hlink"/>
              </a:solidFill>
            </a:endParaRPr>
          </a:p>
        </p:txBody>
      </p:sp>
      <p:pic>
        <p:nvPicPr>
          <p:cNvPr descr="image" id="277" name="Google Shape;277;p26"/>
          <p:cNvPicPr preferRelativeResize="0"/>
          <p:nvPr/>
        </p:nvPicPr>
        <p:blipFill>
          <a:blip r:embed="rId4">
            <a:alphaModFix/>
          </a:blip>
          <a:stretch>
            <a:fillRect/>
          </a:stretch>
        </p:blipFill>
        <p:spPr>
          <a:xfrm>
            <a:off x="1047625" y="1152475"/>
            <a:ext cx="5695426" cy="294262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we analysed the data</a:t>
            </a:r>
            <a:endParaRPr/>
          </a:p>
        </p:txBody>
      </p:sp>
      <p:sp>
        <p:nvSpPr>
          <p:cNvPr id="283" name="Google Shape;283;p27"/>
          <p:cNvSpPr txBox="1"/>
          <p:nvPr>
            <p:ph idx="1" type="body"/>
          </p:nvPr>
        </p:nvSpPr>
        <p:spPr>
          <a:xfrm>
            <a:off x="311700" y="1152475"/>
            <a:ext cx="7511700" cy="3416400"/>
          </a:xfrm>
          <a:prstGeom prst="rect">
            <a:avLst/>
          </a:prstGeom>
        </p:spPr>
        <p:txBody>
          <a:bodyPr anchorCtr="0" anchor="t" bIns="91425" lIns="91425" spcFirstLastPara="1" rIns="91425" wrap="square" tIns="91425">
            <a:normAutofit/>
          </a:bodyPr>
          <a:lstStyle/>
          <a:p>
            <a:pPr indent="-317500" lvl="0" marL="457200" rtl="0" algn="l">
              <a:spcBef>
                <a:spcPts val="1200"/>
              </a:spcBef>
              <a:spcAft>
                <a:spcPts val="0"/>
              </a:spcAft>
              <a:buClr>
                <a:schemeClr val="dk1"/>
              </a:buClr>
              <a:buSzPts val="1400"/>
              <a:buChar char="●"/>
            </a:pPr>
            <a:r>
              <a:t/>
            </a:r>
            <a:endParaRPr sz="1400" u="sng">
              <a:solidFill>
                <a:schemeClr val="hlink"/>
              </a:solidFill>
            </a:endParaRPr>
          </a:p>
          <a:p>
            <a:pPr indent="-317500" lvl="0" marL="457200" rtl="0" algn="l">
              <a:spcBef>
                <a:spcPts val="0"/>
              </a:spcBef>
              <a:spcAft>
                <a:spcPts val="0"/>
              </a:spcAft>
              <a:buClr>
                <a:schemeClr val="hlink"/>
              </a:buClr>
              <a:buSzPts val="1400"/>
              <a:buChar char="●"/>
            </a:pPr>
            <a:r>
              <a:t/>
            </a:r>
            <a:endParaRPr sz="1400" u="sng">
              <a:solidFill>
                <a:schemeClr val="hlink"/>
              </a:solidFill>
            </a:endParaRPr>
          </a:p>
        </p:txBody>
      </p:sp>
      <p:pic>
        <p:nvPicPr>
          <p:cNvPr descr="image" id="284" name="Google Shape;284;p27"/>
          <p:cNvPicPr preferRelativeResize="0"/>
          <p:nvPr/>
        </p:nvPicPr>
        <p:blipFill>
          <a:blip r:embed="rId4">
            <a:alphaModFix/>
          </a:blip>
          <a:stretch>
            <a:fillRect/>
          </a:stretch>
        </p:blipFill>
        <p:spPr>
          <a:xfrm>
            <a:off x="1139075" y="1267063"/>
            <a:ext cx="4990025" cy="2609375"/>
          </a:xfrm>
          <a:prstGeom prst="rect">
            <a:avLst/>
          </a:prstGeom>
          <a:noFill/>
          <a:ln>
            <a:noFill/>
          </a:ln>
        </p:spPr>
      </p:pic>
      <p:pic>
        <p:nvPicPr>
          <p:cNvPr id="285" name="Google Shape;285;p27"/>
          <p:cNvPicPr preferRelativeResize="0"/>
          <p:nvPr/>
        </p:nvPicPr>
        <p:blipFill>
          <a:blip r:embed="rId5">
            <a:alphaModFix/>
          </a:blip>
          <a:stretch>
            <a:fillRect/>
          </a:stretch>
        </p:blipFill>
        <p:spPr>
          <a:xfrm>
            <a:off x="4882019" y="252405"/>
            <a:ext cx="2504531" cy="1265701"/>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Technology used in this project</a:t>
            </a:r>
            <a:endParaRPr/>
          </a:p>
        </p:txBody>
      </p:sp>
      <p:sp>
        <p:nvSpPr>
          <p:cNvPr id="291" name="Google Shape;291;p28"/>
          <p:cNvSpPr txBox="1"/>
          <p:nvPr>
            <p:ph idx="1" type="body"/>
          </p:nvPr>
        </p:nvSpPr>
        <p:spPr>
          <a:xfrm>
            <a:off x="311700" y="1152475"/>
            <a:ext cx="7511700" cy="3416400"/>
          </a:xfrm>
          <a:prstGeom prst="rect">
            <a:avLst/>
          </a:prstGeom>
        </p:spPr>
        <p:txBody>
          <a:bodyPr anchorCtr="0" anchor="t" bIns="91425" lIns="91425" spcFirstLastPara="1" rIns="91425" wrap="square" tIns="91425">
            <a:normAutofit/>
          </a:bodyPr>
          <a:lstStyle/>
          <a:p>
            <a:pPr indent="-317500" lvl="0" marL="457200" rtl="0" algn="l">
              <a:spcBef>
                <a:spcPts val="1800"/>
              </a:spcBef>
              <a:spcAft>
                <a:spcPts val="0"/>
              </a:spcAft>
              <a:buClr>
                <a:schemeClr val="dk1"/>
              </a:buClr>
              <a:buSzPts val="1400"/>
              <a:buChar char="●"/>
            </a:pPr>
            <a:r>
              <a:rPr b="1" lang="en" sz="1700">
                <a:solidFill>
                  <a:schemeClr val="dk1"/>
                </a:solidFill>
              </a:rPr>
              <a:t>Machine Learning</a:t>
            </a:r>
            <a:endParaRPr b="1" sz="1700">
              <a:solidFill>
                <a:schemeClr val="dk1"/>
              </a:solidFill>
            </a:endParaRPr>
          </a:p>
          <a:p>
            <a:pPr indent="-317500" lvl="0" marL="457200" rtl="0" algn="l">
              <a:spcBef>
                <a:spcPts val="0"/>
              </a:spcBef>
              <a:spcAft>
                <a:spcPts val="0"/>
              </a:spcAft>
              <a:buClr>
                <a:schemeClr val="dk1"/>
              </a:buClr>
              <a:buSzPts val="1400"/>
              <a:buChar char="●"/>
            </a:pPr>
            <a:r>
              <a:rPr lang="en" sz="1100">
                <a:solidFill>
                  <a:schemeClr val="dk1"/>
                </a:solidFill>
              </a:rPr>
              <a:t>We intend to use a Unsupervised Machine Learning model, specifically K-means clustering. We have a couple of questions to answer using the ML model, and know that by using historical data, we will see a relationship between a movies, user data, revenue etc to predict the user preference trends.</a:t>
            </a:r>
            <a:endParaRPr sz="1100">
              <a:solidFill>
                <a:schemeClr val="dk1"/>
              </a:solidFill>
            </a:endParaRPr>
          </a:p>
          <a:p>
            <a:pPr indent="-317500" lvl="0" marL="457200" rtl="0" algn="l">
              <a:spcBef>
                <a:spcPts val="0"/>
              </a:spcBef>
              <a:spcAft>
                <a:spcPts val="0"/>
              </a:spcAft>
              <a:buClr>
                <a:schemeClr val="dk1"/>
              </a:buClr>
              <a:buSzPts val="1400"/>
              <a:buChar char="●"/>
            </a:pPr>
            <a:r>
              <a:rPr b="1" lang="en" sz="1300">
                <a:solidFill>
                  <a:schemeClr val="dk1"/>
                </a:solidFill>
              </a:rPr>
              <a:t>Feature Engineering</a:t>
            </a:r>
            <a:endParaRPr b="1" sz="1300">
              <a:solidFill>
                <a:schemeClr val="dk1"/>
              </a:solidFill>
            </a:endParaRPr>
          </a:p>
          <a:p>
            <a:pPr indent="-317500" lvl="0" marL="457200" rtl="0" algn="l">
              <a:spcBef>
                <a:spcPts val="0"/>
              </a:spcBef>
              <a:spcAft>
                <a:spcPts val="0"/>
              </a:spcAft>
              <a:buClr>
                <a:schemeClr val="dk1"/>
              </a:buClr>
              <a:buSzPts val="1400"/>
              <a:buChar char="●"/>
            </a:pPr>
            <a:r>
              <a:rPr lang="en" sz="1100">
                <a:solidFill>
                  <a:schemeClr val="dk1"/>
                </a:solidFill>
              </a:rPr>
              <a:t>We’ll analyze many different independent Y variables or features that our model will learn from. THe expected variables are .... ( not the final wording)</a:t>
            </a:r>
            <a:endParaRPr sz="1400" u="sng">
              <a:solidFill>
                <a:schemeClr val="hlink"/>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Technology used in this project</a:t>
            </a:r>
            <a:endParaRPr/>
          </a:p>
        </p:txBody>
      </p:sp>
      <p:sp>
        <p:nvSpPr>
          <p:cNvPr id="297" name="Google Shape;297;p29"/>
          <p:cNvSpPr txBox="1"/>
          <p:nvPr>
            <p:ph idx="1" type="body"/>
          </p:nvPr>
        </p:nvSpPr>
        <p:spPr>
          <a:xfrm>
            <a:off x="311700" y="1152475"/>
            <a:ext cx="7511700" cy="3416400"/>
          </a:xfrm>
          <a:prstGeom prst="rect">
            <a:avLst/>
          </a:prstGeom>
        </p:spPr>
        <p:txBody>
          <a:bodyPr anchorCtr="0" anchor="t" bIns="91425" lIns="91425" spcFirstLastPara="1" rIns="91425" wrap="square" tIns="91425">
            <a:normAutofit/>
          </a:bodyPr>
          <a:lstStyle/>
          <a:p>
            <a:pPr indent="-317500" lvl="0" marL="457200" rtl="0" algn="l">
              <a:spcBef>
                <a:spcPts val="1400"/>
              </a:spcBef>
              <a:spcAft>
                <a:spcPts val="0"/>
              </a:spcAft>
              <a:buClr>
                <a:schemeClr val="dk1"/>
              </a:buClr>
              <a:buSzPts val="1400"/>
              <a:buChar char="●"/>
            </a:pPr>
            <a:r>
              <a:rPr b="1" lang="en" sz="1300">
                <a:solidFill>
                  <a:schemeClr val="dk1"/>
                </a:solidFill>
              </a:rPr>
              <a:t>K-means Clustering Model</a:t>
            </a:r>
            <a:endParaRPr b="1" sz="1300">
              <a:solidFill>
                <a:schemeClr val="dk1"/>
              </a:solidFill>
            </a:endParaRPr>
          </a:p>
          <a:p>
            <a:pPr indent="-317500" lvl="0" marL="457200" rtl="0" algn="l">
              <a:spcBef>
                <a:spcPts val="0"/>
              </a:spcBef>
              <a:spcAft>
                <a:spcPts val="0"/>
              </a:spcAft>
              <a:buClr>
                <a:schemeClr val="dk1"/>
              </a:buClr>
              <a:buSzPts val="1400"/>
              <a:buChar char="●"/>
            </a:pPr>
            <a:r>
              <a:rPr b="1" lang="en" sz="1100">
                <a:solidFill>
                  <a:schemeClr val="dk1"/>
                </a:solidFill>
              </a:rPr>
              <a:t>Analysis &amp; Visualization</a:t>
            </a:r>
            <a:endParaRPr b="1" sz="1100">
              <a:solidFill>
                <a:schemeClr val="dk1"/>
              </a:solidFill>
            </a:endParaRPr>
          </a:p>
          <a:p>
            <a:pPr indent="-317500" lvl="0" marL="457200" rtl="0" algn="l">
              <a:spcBef>
                <a:spcPts val="0"/>
              </a:spcBef>
              <a:spcAft>
                <a:spcPts val="0"/>
              </a:spcAft>
              <a:buClr>
                <a:schemeClr val="dk1"/>
              </a:buClr>
              <a:buSzPts val="1400"/>
              <a:buChar char="●"/>
            </a:pPr>
            <a:r>
              <a:rPr lang="en" sz="1100">
                <a:solidFill>
                  <a:schemeClr val="dk1"/>
                </a:solidFill>
              </a:rPr>
              <a:t>While we have completed our first ML model using K-means clustering, we have also detected the poor performance with our model as the data visualisation shows that it is an elongated data. Therefore we have decided to add another ML model to support and strengthen our initial K-means Cluster model.</a:t>
            </a:r>
            <a:endParaRPr sz="1100">
              <a:solidFill>
                <a:schemeClr val="dk1"/>
              </a:solidFill>
            </a:endParaRPr>
          </a:p>
          <a:p>
            <a:pPr indent="-317500" lvl="0" marL="457200" rtl="0" algn="l">
              <a:spcBef>
                <a:spcPts val="0"/>
              </a:spcBef>
              <a:spcAft>
                <a:spcPts val="0"/>
              </a:spcAft>
              <a:buClr>
                <a:schemeClr val="hlink"/>
              </a:buClr>
              <a:buSzPts val="1400"/>
              <a:buChar char="●"/>
            </a:pPr>
            <a:r>
              <a:rPr b="1" lang="en" sz="1300">
                <a:solidFill>
                  <a:schemeClr val="dk1"/>
                </a:solidFill>
              </a:rPr>
              <a:t>Nearest Neighbour</a:t>
            </a:r>
            <a:endParaRPr b="1" sz="1300">
              <a:solidFill>
                <a:schemeClr val="dk1"/>
              </a:solidFill>
            </a:endParaRPr>
          </a:p>
          <a:p>
            <a:pPr indent="-317500" lvl="0" marL="457200" rtl="0" algn="l">
              <a:spcBef>
                <a:spcPts val="0"/>
              </a:spcBef>
              <a:spcAft>
                <a:spcPts val="0"/>
              </a:spcAft>
              <a:buClr>
                <a:schemeClr val="hlink"/>
              </a:buClr>
              <a:buSzPts val="1400"/>
              <a:buChar char="●"/>
            </a:pPr>
            <a:r>
              <a:rPr lang="en" sz="1100">
                <a:solidFill>
                  <a:schemeClr val="dk1"/>
                </a:solidFill>
              </a:rPr>
              <a:t>K Nearest Neighbour (KNN) algorithm can be used for both classification and regression problems. The KNN algorithm uses ‘feature similarity’ to predict the values of any new data points.</a:t>
            </a:r>
            <a:endParaRPr sz="1100">
              <a:solidFill>
                <a:schemeClr val="dk1"/>
              </a:solidFill>
            </a:endParaRPr>
          </a:p>
          <a:p>
            <a:pPr indent="-317500" lvl="0" marL="457200" rtl="0" algn="l">
              <a:spcBef>
                <a:spcPts val="0"/>
              </a:spcBef>
              <a:spcAft>
                <a:spcPts val="0"/>
              </a:spcAft>
              <a:buClr>
                <a:schemeClr val="hlink"/>
              </a:buClr>
              <a:buSzPts val="1400"/>
              <a:buChar char="●"/>
            </a:pPr>
            <a:r>
              <a:t/>
            </a:r>
            <a:endParaRPr sz="1400" u="sng">
              <a:solidFill>
                <a:schemeClr val="hlink"/>
              </a:solidFill>
            </a:endParaRPr>
          </a:p>
        </p:txBody>
      </p:sp>
      <p:pic>
        <p:nvPicPr>
          <p:cNvPr descr="https://user-images.githubusercontent.com/93067732/161400139-6679db11-d4ce-4166-8d8b-9462a57eabeb.png" id="298" name="Google Shape;298;p29"/>
          <p:cNvPicPr preferRelativeResize="0"/>
          <p:nvPr/>
        </p:nvPicPr>
        <p:blipFill>
          <a:blip r:embed="rId4">
            <a:alphaModFix/>
          </a:blip>
          <a:stretch>
            <a:fillRect/>
          </a:stretch>
        </p:blipFill>
        <p:spPr>
          <a:xfrm>
            <a:off x="2154900" y="3521725"/>
            <a:ext cx="3046726" cy="145670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304" name="Google Shape;304;p30"/>
          <p:cNvSpPr txBox="1"/>
          <p:nvPr>
            <p:ph idx="1" type="body"/>
          </p:nvPr>
        </p:nvSpPr>
        <p:spPr>
          <a:xfrm>
            <a:off x="311700" y="1152475"/>
            <a:ext cx="7511700" cy="3416400"/>
          </a:xfrm>
          <a:prstGeom prst="rect">
            <a:avLst/>
          </a:prstGeom>
        </p:spPr>
        <p:txBody>
          <a:bodyPr anchorCtr="0" anchor="t" bIns="91425" lIns="91425" spcFirstLastPara="1" rIns="91425" wrap="square" tIns="91425">
            <a:normAutofit/>
          </a:bodyPr>
          <a:lstStyle/>
          <a:p>
            <a:pPr indent="-317500" lvl="0" marL="457200" rtl="0" algn="l">
              <a:spcBef>
                <a:spcPts val="1200"/>
              </a:spcBef>
              <a:spcAft>
                <a:spcPts val="0"/>
              </a:spcAft>
              <a:buClr>
                <a:schemeClr val="hlink"/>
              </a:buClr>
              <a:buSzPts val="1400"/>
              <a:buChar char="●"/>
            </a:pPr>
            <a:r>
              <a:t/>
            </a:r>
            <a:endParaRPr sz="1400" u="sng">
              <a:solidFill>
                <a:schemeClr val="hlink"/>
              </a:solidFill>
            </a:endParaRPr>
          </a:p>
        </p:txBody>
      </p:sp>
      <p:pic>
        <p:nvPicPr>
          <p:cNvPr descr="IMDB_scrape_code_snippet" id="305" name="Google Shape;305;p30"/>
          <p:cNvPicPr preferRelativeResize="0"/>
          <p:nvPr/>
        </p:nvPicPr>
        <p:blipFill>
          <a:blip r:embed="rId4">
            <a:alphaModFix/>
          </a:blip>
          <a:stretch>
            <a:fillRect/>
          </a:stretch>
        </p:blipFill>
        <p:spPr>
          <a:xfrm>
            <a:off x="563343" y="1642650"/>
            <a:ext cx="4780631" cy="301230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grpSp>
        <p:nvGrpSpPr>
          <p:cNvPr id="61" name="Google Shape;61;p14"/>
          <p:cNvGrpSpPr/>
          <p:nvPr/>
        </p:nvGrpSpPr>
        <p:grpSpPr>
          <a:xfrm>
            <a:off x="0" y="7"/>
            <a:ext cx="2997827" cy="5143602"/>
            <a:chOff x="1118224" y="283725"/>
            <a:chExt cx="2090826" cy="4076400"/>
          </a:xfrm>
        </p:grpSpPr>
        <p:sp>
          <p:nvSpPr>
            <p:cNvPr id="62" name="Google Shape;62;p14"/>
            <p:cNvSpPr/>
            <p:nvPr/>
          </p:nvSpPr>
          <p:spPr>
            <a:xfrm>
              <a:off x="1178650" y="283725"/>
              <a:ext cx="2030400" cy="4076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1118224" y="341749"/>
              <a:ext cx="2048100" cy="2490600"/>
            </a:xfrm>
            <a:prstGeom prst="rect">
              <a:avLst/>
            </a:prstGeom>
            <a:solidFill>
              <a:srgbClr val="FFFFFF"/>
            </a:solidFill>
            <a:ln cap="flat" cmpd="sng" w="1905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0FF00"/>
                </a:buClr>
                <a:buSzPts val="1500"/>
                <a:buFont typeface="Roboto"/>
                <a:buChar char="●"/>
              </a:pPr>
              <a:r>
                <a:rPr lang="en" sz="1500">
                  <a:solidFill>
                    <a:srgbClr val="FFFFFF"/>
                  </a:solidFill>
                </a:rPr>
                <a:t>Disney movie </a:t>
              </a:r>
              <a:r>
                <a:rPr lang="en" sz="1500">
                  <a:solidFill>
                    <a:srgbClr val="FFFFFF"/>
                  </a:solidFill>
                </a:rPr>
                <a:t>releases</a:t>
              </a:r>
              <a:r>
                <a:rPr lang="en" sz="1500">
                  <a:solidFill>
                    <a:srgbClr val="FFFFFF"/>
                  </a:solidFill>
                </a:rPr>
                <a:t> </a:t>
              </a:r>
              <a:endParaRPr sz="1500">
                <a:solidFill>
                  <a:srgbClr val="FFFFFF"/>
                </a:solidFill>
              </a:endParaRPr>
            </a:p>
            <a:p>
              <a:pPr indent="-317500" lvl="0" marL="457200" rtl="0" algn="l">
                <a:lnSpc>
                  <a:spcPct val="115000"/>
                </a:lnSpc>
                <a:spcBef>
                  <a:spcPts val="0"/>
                </a:spcBef>
                <a:spcAft>
                  <a:spcPts val="0"/>
                </a:spcAft>
                <a:buClr>
                  <a:srgbClr val="00FF00"/>
                </a:buClr>
                <a:buSzPts val="1400"/>
                <a:buChar char="●"/>
              </a:pPr>
              <a:r>
                <a:rPr lang="en">
                  <a:solidFill>
                    <a:srgbClr val="FFFFFF"/>
                  </a:solidFill>
                </a:rPr>
                <a:t>Starting point of </a:t>
              </a:r>
              <a:r>
                <a:rPr lang="en">
                  <a:solidFill>
                    <a:srgbClr val="FFFFFF"/>
                  </a:solidFill>
                </a:rPr>
                <a:t>Disney's</a:t>
              </a:r>
              <a:r>
                <a:rPr lang="en">
                  <a:solidFill>
                    <a:srgbClr val="FFFFFF"/>
                  </a:solidFill>
                </a:rPr>
                <a:t> revenue</a:t>
              </a:r>
              <a:endParaRPr>
                <a:solidFill>
                  <a:srgbClr val="FFFFFF"/>
                </a:solidFill>
              </a:endParaRPr>
            </a:p>
            <a:p>
              <a:pPr indent="-317500" lvl="0" marL="457200" rtl="0" algn="l">
                <a:lnSpc>
                  <a:spcPct val="115000"/>
                </a:lnSpc>
                <a:spcBef>
                  <a:spcPts val="0"/>
                </a:spcBef>
                <a:spcAft>
                  <a:spcPts val="0"/>
                </a:spcAft>
                <a:buClr>
                  <a:srgbClr val="FF0000"/>
                </a:buClr>
                <a:buSzPts val="1400"/>
                <a:buChar char="●"/>
              </a:pPr>
              <a:r>
                <a:rPr lang="en">
                  <a:solidFill>
                    <a:srgbClr val="FFFFFF"/>
                  </a:solidFill>
                </a:rPr>
                <a:t>Short Revenue Lifespan</a:t>
              </a:r>
              <a:endParaRPr>
                <a:solidFill>
                  <a:srgbClr val="FFFFFF"/>
                </a:solidFill>
              </a:endParaRPr>
            </a:p>
            <a:p>
              <a:pPr indent="0" lvl="0" marL="0" rtl="0" algn="l">
                <a:lnSpc>
                  <a:spcPct val="115000"/>
                </a:lnSpc>
                <a:spcBef>
                  <a:spcPts val="0"/>
                </a:spcBef>
                <a:spcAft>
                  <a:spcPts val="0"/>
                </a:spcAft>
                <a:buNone/>
              </a:pPr>
              <a:r>
                <a:t/>
              </a:r>
              <a:endParaRPr sz="1300">
                <a:solidFill>
                  <a:srgbClr val="FFFFFF"/>
                </a:solidFill>
              </a:endParaRPr>
            </a:p>
          </p:txBody>
        </p:sp>
      </p:grpSp>
      <p:grpSp>
        <p:nvGrpSpPr>
          <p:cNvPr id="66" name="Google Shape;66;p14"/>
          <p:cNvGrpSpPr/>
          <p:nvPr/>
        </p:nvGrpSpPr>
        <p:grpSpPr>
          <a:xfrm>
            <a:off x="3073074" y="7"/>
            <a:ext cx="2997827" cy="5143602"/>
            <a:chOff x="1118224" y="283725"/>
            <a:chExt cx="2090826" cy="4076400"/>
          </a:xfrm>
        </p:grpSpPr>
        <p:sp>
          <p:nvSpPr>
            <p:cNvPr id="67" name="Google Shape;67;p14"/>
            <p:cNvSpPr/>
            <p:nvPr/>
          </p:nvSpPr>
          <p:spPr>
            <a:xfrm>
              <a:off x="1178650" y="283725"/>
              <a:ext cx="2030400" cy="4076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1118224" y="341749"/>
              <a:ext cx="2048100" cy="2490600"/>
            </a:xfrm>
            <a:prstGeom prst="rect">
              <a:avLst/>
            </a:prstGeom>
            <a:solidFill>
              <a:srgbClr val="FFFFFF"/>
            </a:solidFill>
            <a:ln cap="flat" cmpd="sng" w="1905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0FF00"/>
                </a:buClr>
                <a:buSzPts val="1300"/>
                <a:buFont typeface="Roboto"/>
                <a:buChar char="●"/>
              </a:pPr>
              <a:r>
                <a:rPr lang="en" sz="1300">
                  <a:solidFill>
                    <a:srgbClr val="FFFFFF"/>
                  </a:solidFill>
                  <a:latin typeface="Roboto"/>
                  <a:ea typeface="Roboto"/>
                  <a:cs typeface="Roboto"/>
                  <a:sym typeface="Roboto"/>
                </a:rPr>
                <a:t>Extend this revenue lifespan?</a:t>
              </a:r>
              <a:r>
                <a:rPr lang="en" sz="1300">
                  <a:solidFill>
                    <a:srgbClr val="FFFFFF"/>
                  </a:solidFill>
                  <a:latin typeface="Roboto"/>
                  <a:ea typeface="Roboto"/>
                  <a:cs typeface="Roboto"/>
                  <a:sym typeface="Roboto"/>
                </a:rPr>
                <a:t> </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00FF00"/>
                </a:buClr>
                <a:buSzPts val="1300"/>
                <a:buFont typeface="Roboto"/>
                <a:buChar char="●"/>
              </a:pPr>
              <a:r>
                <a:rPr lang="en" sz="1300">
                  <a:solidFill>
                    <a:srgbClr val="FFFFFF"/>
                  </a:solidFill>
                  <a:latin typeface="Roboto"/>
                  <a:ea typeface="Roboto"/>
                  <a:cs typeface="Roboto"/>
                  <a:sym typeface="Roboto"/>
                </a:rPr>
                <a:t>Toys</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00FF00"/>
                </a:buClr>
                <a:buSzPts val="1300"/>
                <a:buFont typeface="Roboto"/>
                <a:buChar char="●"/>
              </a:pPr>
              <a:r>
                <a:rPr lang="en" sz="1300">
                  <a:solidFill>
                    <a:srgbClr val="FFFFFF"/>
                  </a:solidFill>
                  <a:latin typeface="Roboto"/>
                  <a:ea typeface="Roboto"/>
                  <a:cs typeface="Roboto"/>
                  <a:sym typeface="Roboto"/>
                </a:rPr>
                <a:t>Disney Video games</a:t>
              </a:r>
              <a:endParaRPr sz="1300">
                <a:solidFill>
                  <a:srgbClr val="FFFFFF"/>
                </a:solidFill>
                <a:latin typeface="Roboto"/>
                <a:ea typeface="Roboto"/>
                <a:cs typeface="Roboto"/>
                <a:sym typeface="Roboto"/>
              </a:endParaRPr>
            </a:p>
            <a:p>
              <a:pPr indent="-311150" lvl="0" marL="457200" rtl="0" algn="l">
                <a:lnSpc>
                  <a:spcPct val="115000"/>
                </a:lnSpc>
                <a:spcBef>
                  <a:spcPts val="0"/>
                </a:spcBef>
                <a:spcAft>
                  <a:spcPts val="0"/>
                </a:spcAft>
                <a:buClr>
                  <a:srgbClr val="00FF00"/>
                </a:buClr>
                <a:buSzPts val="1300"/>
                <a:buFont typeface="Roboto"/>
                <a:buChar char="●"/>
              </a:pPr>
              <a:r>
                <a:rPr lang="en" sz="1300">
                  <a:solidFill>
                    <a:srgbClr val="FFFFFF"/>
                  </a:solidFill>
                  <a:latin typeface="Roboto"/>
                  <a:ea typeface="Roboto"/>
                  <a:cs typeface="Roboto"/>
                  <a:sym typeface="Roboto"/>
                </a:rPr>
                <a:t>Disney park attractions</a:t>
              </a:r>
              <a:endParaRPr sz="1300">
                <a:solidFill>
                  <a:srgbClr val="FFFFFF"/>
                </a:solidFill>
                <a:latin typeface="Roboto"/>
                <a:ea typeface="Roboto"/>
                <a:cs typeface="Roboto"/>
                <a:sym typeface="Roboto"/>
              </a:endParaRPr>
            </a:p>
          </p:txBody>
        </p:sp>
      </p:grpSp>
      <p:grpSp>
        <p:nvGrpSpPr>
          <p:cNvPr id="71" name="Google Shape;71;p14"/>
          <p:cNvGrpSpPr/>
          <p:nvPr/>
        </p:nvGrpSpPr>
        <p:grpSpPr>
          <a:xfrm>
            <a:off x="6146149" y="7"/>
            <a:ext cx="2997827" cy="5143602"/>
            <a:chOff x="1118224" y="283725"/>
            <a:chExt cx="2090826" cy="4076400"/>
          </a:xfrm>
        </p:grpSpPr>
        <p:sp>
          <p:nvSpPr>
            <p:cNvPr id="72" name="Google Shape;72;p14"/>
            <p:cNvSpPr/>
            <p:nvPr/>
          </p:nvSpPr>
          <p:spPr>
            <a:xfrm>
              <a:off x="1178650" y="283725"/>
              <a:ext cx="2030400" cy="4076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1118224" y="341749"/>
              <a:ext cx="2048100" cy="2490600"/>
            </a:xfrm>
            <a:prstGeom prst="rect">
              <a:avLst/>
            </a:prstGeom>
            <a:solidFill>
              <a:srgbClr val="FFFFFF"/>
            </a:solidFill>
            <a:ln cap="flat" cmpd="sng" w="1905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0FF00"/>
                </a:buClr>
                <a:buSzPts val="1500"/>
                <a:buChar char="●"/>
              </a:pPr>
              <a:r>
                <a:rPr lang="en" sz="1500">
                  <a:solidFill>
                    <a:srgbClr val="FFFFFF"/>
                  </a:solidFill>
                </a:rPr>
                <a:t>Our ML model hard at work to extend the revenue lifespan</a:t>
              </a:r>
              <a:endParaRPr sz="1500">
                <a:solidFill>
                  <a:srgbClr val="FFFFFF"/>
                </a:solidFill>
              </a:endParaRPr>
            </a:p>
            <a:p>
              <a:pPr indent="0" lvl="0" marL="0" rtl="0" algn="l">
                <a:lnSpc>
                  <a:spcPct val="115000"/>
                </a:lnSpc>
                <a:spcBef>
                  <a:spcPts val="0"/>
                </a:spcBef>
                <a:spcAft>
                  <a:spcPts val="0"/>
                </a:spcAft>
                <a:buNone/>
              </a:pPr>
              <a:r>
                <a:t/>
              </a:r>
              <a:endParaRPr sz="1500">
                <a:solidFill>
                  <a:srgbClr val="FFFFFF"/>
                </a:solidFill>
              </a:endParaRPr>
            </a:p>
            <a:p>
              <a:pPr indent="0" lvl="0" marL="457200" rtl="0" algn="l">
                <a:lnSpc>
                  <a:spcPct val="115000"/>
                </a:lnSpc>
                <a:spcBef>
                  <a:spcPts val="0"/>
                </a:spcBef>
                <a:spcAft>
                  <a:spcPts val="0"/>
                </a:spcAft>
                <a:buNone/>
              </a:pPr>
              <a:r>
                <a:t/>
              </a:r>
              <a:endParaRPr>
                <a:solidFill>
                  <a:srgbClr val="FFFFFF"/>
                </a:solidFill>
              </a:endParaRPr>
            </a:p>
          </p:txBody>
        </p:sp>
      </p:grpSp>
      <p:pic>
        <p:nvPicPr>
          <p:cNvPr id="76" name="Google Shape;76;p14"/>
          <p:cNvPicPr preferRelativeResize="0"/>
          <p:nvPr/>
        </p:nvPicPr>
        <p:blipFill rotWithShape="1">
          <a:blip r:embed="rId4">
            <a:alphaModFix/>
          </a:blip>
          <a:srcRect b="4728" l="8902" r="12449" t="4683"/>
          <a:stretch/>
        </p:blipFill>
        <p:spPr>
          <a:xfrm>
            <a:off x="258375" y="85050"/>
            <a:ext cx="2181875" cy="3124225"/>
          </a:xfrm>
          <a:prstGeom prst="rect">
            <a:avLst/>
          </a:prstGeom>
          <a:noFill/>
          <a:ln>
            <a:noFill/>
          </a:ln>
        </p:spPr>
      </p:pic>
      <p:pic>
        <p:nvPicPr>
          <p:cNvPr id="77" name="Google Shape;77;p14"/>
          <p:cNvPicPr preferRelativeResize="0"/>
          <p:nvPr/>
        </p:nvPicPr>
        <p:blipFill>
          <a:blip r:embed="rId5">
            <a:alphaModFix/>
          </a:blip>
          <a:stretch>
            <a:fillRect/>
          </a:stretch>
        </p:blipFill>
        <p:spPr>
          <a:xfrm>
            <a:off x="3073074" y="85050"/>
            <a:ext cx="1437651" cy="1676050"/>
          </a:xfrm>
          <a:prstGeom prst="rect">
            <a:avLst/>
          </a:prstGeom>
          <a:noFill/>
          <a:ln>
            <a:noFill/>
          </a:ln>
        </p:spPr>
      </p:pic>
      <p:pic>
        <p:nvPicPr>
          <p:cNvPr id="78" name="Google Shape;78;p14"/>
          <p:cNvPicPr preferRelativeResize="0"/>
          <p:nvPr/>
        </p:nvPicPr>
        <p:blipFill>
          <a:blip r:embed="rId6">
            <a:alphaModFix/>
          </a:blip>
          <a:stretch>
            <a:fillRect/>
          </a:stretch>
        </p:blipFill>
        <p:spPr>
          <a:xfrm>
            <a:off x="4733064" y="85050"/>
            <a:ext cx="1290560" cy="1676050"/>
          </a:xfrm>
          <a:prstGeom prst="rect">
            <a:avLst/>
          </a:prstGeom>
          <a:noFill/>
          <a:ln>
            <a:noFill/>
          </a:ln>
        </p:spPr>
      </p:pic>
      <p:pic>
        <p:nvPicPr>
          <p:cNvPr id="79" name="Google Shape;79;p14"/>
          <p:cNvPicPr preferRelativeResize="0"/>
          <p:nvPr/>
        </p:nvPicPr>
        <p:blipFill>
          <a:blip r:embed="rId7">
            <a:alphaModFix/>
          </a:blip>
          <a:stretch>
            <a:fillRect/>
          </a:stretch>
        </p:blipFill>
        <p:spPr>
          <a:xfrm>
            <a:off x="3605450" y="1824650"/>
            <a:ext cx="1846176" cy="1384625"/>
          </a:xfrm>
          <a:prstGeom prst="rect">
            <a:avLst/>
          </a:prstGeom>
          <a:noFill/>
          <a:ln>
            <a:noFill/>
          </a:ln>
        </p:spPr>
      </p:pic>
      <p:pic>
        <p:nvPicPr>
          <p:cNvPr id="80" name="Google Shape;80;p14"/>
          <p:cNvPicPr preferRelativeResize="0"/>
          <p:nvPr/>
        </p:nvPicPr>
        <p:blipFill>
          <a:blip r:embed="rId8">
            <a:alphaModFix/>
          </a:blip>
          <a:stretch>
            <a:fillRect/>
          </a:stretch>
        </p:blipFill>
        <p:spPr>
          <a:xfrm>
            <a:off x="6204400" y="163125"/>
            <a:ext cx="2794900" cy="27949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p:tgtEl>
                                          <p:spTgt spid="76"/>
                                        </p:tgtEl>
                                        <p:attrNameLst>
                                          <p:attrName>ppt_w</p:attrName>
                                        </p:attrNameLst>
                                      </p:cBhvr>
                                      <p:tavLst>
                                        <p:tav fmla="" tm="0">
                                          <p:val>
                                            <p:strVal val="0"/>
                                          </p:val>
                                        </p:tav>
                                        <p:tav fmla="" tm="100000">
                                          <p:val>
                                            <p:strVal val="#ppt_w"/>
                                          </p:val>
                                        </p:tav>
                                      </p:tavLst>
                                    </p:anim>
                                    <p:anim calcmode="lin" valueType="num">
                                      <p:cBhvr additive="base">
                                        <p:cTn dur="1000"/>
                                        <p:tgtEl>
                                          <p:spTgt spid="76"/>
                                        </p:tgtEl>
                                        <p:attrNameLst>
                                          <p:attrName>ppt_h</p:attrName>
                                        </p:attrNameLst>
                                      </p:cBhvr>
                                      <p:tavLst>
                                        <p:tav fmla="" tm="0">
                                          <p:val>
                                            <p:strVal val="0"/>
                                          </p:val>
                                        </p:tav>
                                        <p:tav fmla="" tm="100000">
                                          <p:val>
                                            <p:strVal val="#ppt_h"/>
                                          </p:val>
                                        </p:tav>
                                      </p:tavLst>
                                    </p:anim>
                                  </p:childTnLst>
                                </p:cTn>
                              </p:par>
                              <p:par>
                                <p:cTn fill="hold" nodeType="withEffect" presetClass="entr" presetID="2" presetSubtype="1">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000"/>
                                        <p:tgtEl>
                                          <p:spTgt spid="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1000"/>
                                        <p:tgtEl>
                                          <p:spTgt spid="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1000"/>
                                        <p:tgtEl>
                                          <p:spTgt spid="7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par>
                                <p:cTn fill="hold" nodeType="withEffect" presetClass="entr" presetID="23" presetSubtype="16">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1000"/>
                                        <p:tgtEl>
                                          <p:spTgt spid="80"/>
                                        </p:tgtEl>
                                        <p:attrNameLst>
                                          <p:attrName>ppt_w</p:attrName>
                                        </p:attrNameLst>
                                      </p:cBhvr>
                                      <p:tavLst>
                                        <p:tav fmla="" tm="0">
                                          <p:val>
                                            <p:strVal val="0"/>
                                          </p:val>
                                        </p:tav>
                                        <p:tav fmla="" tm="100000">
                                          <p:val>
                                            <p:strVal val="#ppt_w"/>
                                          </p:val>
                                        </p:tav>
                                      </p:tavLst>
                                    </p:anim>
                                    <p:anim calcmode="lin" valueType="num">
                                      <p:cBhvr additive="base">
                                        <p:cTn dur="1000"/>
                                        <p:tgtEl>
                                          <p:spTgt spid="8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5"/>
          <p:cNvSpPr/>
          <p:nvPr/>
        </p:nvSpPr>
        <p:spPr>
          <a:xfrm>
            <a:off x="0" y="0"/>
            <a:ext cx="5590500" cy="572700"/>
          </a:xfrm>
          <a:prstGeom prst="homePlate">
            <a:avLst>
              <a:gd fmla="val 50000" name="adj"/>
            </a:avLst>
          </a:prstGeom>
          <a:solidFill>
            <a:srgbClr val="0C58D3"/>
          </a:solidFill>
          <a:ln cap="flat" cmpd="sng" w="9525">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txBox="1"/>
          <p:nvPr/>
        </p:nvSpPr>
        <p:spPr>
          <a:xfrm>
            <a:off x="0" y="0"/>
            <a:ext cx="4990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rPr>
              <a:t>Why we selected this topic</a:t>
            </a:r>
            <a:endParaRPr sz="2100">
              <a:solidFill>
                <a:schemeClr val="lt1"/>
              </a:solidFill>
            </a:endParaRPr>
          </a:p>
        </p:txBody>
      </p:sp>
      <p:grpSp>
        <p:nvGrpSpPr>
          <p:cNvPr id="87" name="Google Shape;87;p15"/>
          <p:cNvGrpSpPr/>
          <p:nvPr/>
        </p:nvGrpSpPr>
        <p:grpSpPr>
          <a:xfrm>
            <a:off x="20717" y="2306625"/>
            <a:ext cx="1981316" cy="834800"/>
            <a:chOff x="1083017" y="2306625"/>
            <a:chExt cx="1981316" cy="834800"/>
          </a:xfrm>
        </p:grpSpPr>
        <p:sp>
          <p:nvSpPr>
            <p:cNvPr id="88" name="Google Shape;88;p15"/>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1"/>
                  </a:solidFill>
                  <a:latin typeface="Roboto"/>
                  <a:ea typeface="Roboto"/>
                  <a:cs typeface="Roboto"/>
                  <a:sym typeface="Roboto"/>
                </a:rPr>
                <a:t>ML Model results</a:t>
              </a:r>
              <a:endParaRPr b="1" sz="1300">
                <a:solidFill>
                  <a:schemeClr val="dk1"/>
                </a:solidFill>
                <a:latin typeface="Roboto"/>
                <a:ea typeface="Roboto"/>
                <a:cs typeface="Roboto"/>
                <a:sym typeface="Roboto"/>
              </a:endParaRPr>
            </a:p>
          </p:txBody>
        </p:sp>
        <p:sp>
          <p:nvSpPr>
            <p:cNvPr id="89" name="Google Shape;89;p15"/>
            <p:cNvSpPr/>
            <p:nvPr/>
          </p:nvSpPr>
          <p:spPr>
            <a:xfrm flipH="1">
              <a:off x="1083017" y="2306625"/>
              <a:ext cx="19812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 name="Google Shape;90;p15"/>
            <p:cNvSpPr/>
            <p:nvPr/>
          </p:nvSpPr>
          <p:spPr>
            <a:xfrm>
              <a:off x="1083133" y="2460450"/>
              <a:ext cx="19812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1" name="Google Shape;91;p15"/>
          <p:cNvPicPr preferRelativeResize="0"/>
          <p:nvPr/>
        </p:nvPicPr>
        <p:blipFill>
          <a:blip r:embed="rId4">
            <a:alphaModFix/>
          </a:blip>
          <a:stretch>
            <a:fillRect/>
          </a:stretch>
        </p:blipFill>
        <p:spPr>
          <a:xfrm>
            <a:off x="7425" y="679850"/>
            <a:ext cx="1848200" cy="1284343"/>
          </a:xfrm>
          <a:prstGeom prst="rect">
            <a:avLst/>
          </a:prstGeom>
          <a:noFill/>
          <a:ln>
            <a:noFill/>
          </a:ln>
        </p:spPr>
      </p:pic>
      <p:pic>
        <p:nvPicPr>
          <p:cNvPr id="92" name="Google Shape;92;p15"/>
          <p:cNvPicPr preferRelativeResize="0"/>
          <p:nvPr/>
        </p:nvPicPr>
        <p:blipFill>
          <a:blip r:embed="rId5">
            <a:alphaModFix/>
          </a:blip>
          <a:stretch>
            <a:fillRect/>
          </a:stretch>
        </p:blipFill>
        <p:spPr>
          <a:xfrm>
            <a:off x="0" y="3141426"/>
            <a:ext cx="884800" cy="1033300"/>
          </a:xfrm>
          <a:prstGeom prst="rect">
            <a:avLst/>
          </a:prstGeom>
          <a:noFill/>
          <a:ln>
            <a:noFill/>
          </a:ln>
        </p:spPr>
      </p:pic>
      <p:pic>
        <p:nvPicPr>
          <p:cNvPr id="93" name="Google Shape;93;p15"/>
          <p:cNvPicPr preferRelativeResize="0"/>
          <p:nvPr/>
        </p:nvPicPr>
        <p:blipFill>
          <a:blip r:embed="rId6">
            <a:alphaModFix/>
          </a:blip>
          <a:stretch>
            <a:fillRect/>
          </a:stretch>
        </p:blipFill>
        <p:spPr>
          <a:xfrm>
            <a:off x="1033905" y="3141425"/>
            <a:ext cx="758545" cy="1033300"/>
          </a:xfrm>
          <a:prstGeom prst="rect">
            <a:avLst/>
          </a:prstGeom>
          <a:noFill/>
          <a:ln>
            <a:noFill/>
          </a:ln>
        </p:spPr>
      </p:pic>
      <p:grpSp>
        <p:nvGrpSpPr>
          <p:cNvPr id="94" name="Google Shape;94;p15"/>
          <p:cNvGrpSpPr/>
          <p:nvPr/>
        </p:nvGrpSpPr>
        <p:grpSpPr>
          <a:xfrm>
            <a:off x="2019385" y="2306625"/>
            <a:ext cx="2301190" cy="1549700"/>
            <a:chOff x="763137" y="2306625"/>
            <a:chExt cx="2301190" cy="1549700"/>
          </a:xfrm>
        </p:grpSpPr>
        <p:sp>
          <p:nvSpPr>
            <p:cNvPr id="95" name="Google Shape;95;p15"/>
            <p:cNvSpPr/>
            <p:nvPr/>
          </p:nvSpPr>
          <p:spPr>
            <a:xfrm flipH="1">
              <a:off x="763137" y="2306625"/>
              <a:ext cx="23010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6" name="Google Shape;96;p15"/>
            <p:cNvSpPr/>
            <p:nvPr/>
          </p:nvSpPr>
          <p:spPr>
            <a:xfrm>
              <a:off x="763240" y="2460450"/>
              <a:ext cx="23010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txBox="1"/>
            <p:nvPr/>
          </p:nvSpPr>
          <p:spPr>
            <a:xfrm>
              <a:off x="1083426" y="2695025"/>
              <a:ext cx="1980900" cy="11613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b="1" lang="en" sz="1300">
                  <a:solidFill>
                    <a:schemeClr val="dk1"/>
                  </a:solidFill>
                  <a:latin typeface="Roboto"/>
                  <a:ea typeface="Roboto"/>
                  <a:cs typeface="Roboto"/>
                  <a:sym typeface="Roboto"/>
                </a:rPr>
                <a:t>Merchandise</a:t>
              </a:r>
              <a:endParaRPr b="1" sz="1300">
                <a:solidFill>
                  <a:schemeClr val="dk1"/>
                </a:solidFill>
                <a:latin typeface="Roboto"/>
                <a:ea typeface="Roboto"/>
                <a:cs typeface="Roboto"/>
                <a:sym typeface="Roboto"/>
              </a:endParaRPr>
            </a:p>
            <a:p>
              <a:pPr indent="-190500" lvl="0" marL="28575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Merchandise</a:t>
              </a:r>
              <a:r>
                <a:rPr lang="en" sz="1200">
                  <a:solidFill>
                    <a:schemeClr val="dk1"/>
                  </a:solidFill>
                  <a:latin typeface="Roboto"/>
                  <a:ea typeface="Roboto"/>
                  <a:cs typeface="Roboto"/>
                  <a:sym typeface="Roboto"/>
                </a:rPr>
                <a:t> should be catered towards teenagers</a:t>
              </a:r>
              <a:endParaRPr sz="1200">
                <a:solidFill>
                  <a:schemeClr val="dk1"/>
                </a:solidFill>
                <a:latin typeface="Roboto"/>
                <a:ea typeface="Roboto"/>
                <a:cs typeface="Roboto"/>
                <a:sym typeface="Roboto"/>
              </a:endParaRPr>
            </a:p>
          </p:txBody>
        </p:sp>
      </p:grpSp>
      <p:grpSp>
        <p:nvGrpSpPr>
          <p:cNvPr id="98" name="Google Shape;98;p15"/>
          <p:cNvGrpSpPr/>
          <p:nvPr/>
        </p:nvGrpSpPr>
        <p:grpSpPr>
          <a:xfrm>
            <a:off x="4320397" y="2306625"/>
            <a:ext cx="2473205" cy="1965800"/>
            <a:chOff x="701948" y="2306625"/>
            <a:chExt cx="2473205" cy="1965800"/>
          </a:xfrm>
        </p:grpSpPr>
        <p:sp>
          <p:nvSpPr>
            <p:cNvPr id="99" name="Google Shape;99;p15"/>
            <p:cNvSpPr/>
            <p:nvPr/>
          </p:nvSpPr>
          <p:spPr>
            <a:xfrm flipH="1">
              <a:off x="701948" y="2306625"/>
              <a:ext cx="24729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0" name="Google Shape;100;p15"/>
            <p:cNvSpPr/>
            <p:nvPr/>
          </p:nvSpPr>
          <p:spPr>
            <a:xfrm>
              <a:off x="702253" y="2460450"/>
              <a:ext cx="24729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txBox="1"/>
            <p:nvPr/>
          </p:nvSpPr>
          <p:spPr>
            <a:xfrm>
              <a:off x="1083426" y="2618825"/>
              <a:ext cx="1980900" cy="1653600"/>
            </a:xfrm>
            <a:prstGeom prst="rect">
              <a:avLst/>
            </a:prstGeom>
            <a:noFill/>
            <a:ln>
              <a:noFill/>
            </a:ln>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b="1" lang="en" sz="1300">
                  <a:solidFill>
                    <a:schemeClr val="dk1"/>
                  </a:solidFill>
                  <a:latin typeface="Roboto"/>
                  <a:ea typeface="Roboto"/>
                  <a:cs typeface="Roboto"/>
                  <a:sym typeface="Roboto"/>
                </a:rPr>
                <a:t>Park attractions</a:t>
              </a:r>
              <a:endParaRPr b="1" sz="1300">
                <a:solidFill>
                  <a:schemeClr val="dk1"/>
                </a:solidFill>
                <a:latin typeface="Roboto"/>
                <a:ea typeface="Roboto"/>
                <a:cs typeface="Roboto"/>
                <a:sym typeface="Roboto"/>
              </a:endParaRPr>
            </a:p>
            <a:p>
              <a:pPr indent="-190500" lvl="0" marL="28575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Park rides should be more thrilling</a:t>
              </a:r>
              <a:endParaRPr sz="1200">
                <a:solidFill>
                  <a:schemeClr val="dk1"/>
                </a:solidFill>
                <a:latin typeface="Roboto"/>
                <a:ea typeface="Roboto"/>
                <a:cs typeface="Roboto"/>
                <a:sym typeface="Roboto"/>
              </a:endParaRPr>
            </a:p>
            <a:p>
              <a:pPr indent="-190500" lvl="0" marL="28575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Toy story and Lion king rides should be close to each other</a:t>
              </a:r>
              <a:endParaRPr sz="1200">
                <a:solidFill>
                  <a:schemeClr val="dk1"/>
                </a:solidFill>
                <a:latin typeface="Roboto"/>
                <a:ea typeface="Roboto"/>
                <a:cs typeface="Roboto"/>
                <a:sym typeface="Roboto"/>
              </a:endParaRPr>
            </a:p>
          </p:txBody>
        </p:sp>
      </p:grpSp>
      <p:pic>
        <p:nvPicPr>
          <p:cNvPr id="102" name="Google Shape;102;p15"/>
          <p:cNvPicPr preferRelativeResize="0"/>
          <p:nvPr/>
        </p:nvPicPr>
        <p:blipFill>
          <a:blip r:embed="rId7">
            <a:alphaModFix/>
          </a:blip>
          <a:stretch>
            <a:fillRect/>
          </a:stretch>
        </p:blipFill>
        <p:spPr>
          <a:xfrm>
            <a:off x="2339275" y="679850"/>
            <a:ext cx="1615675" cy="1284351"/>
          </a:xfrm>
          <a:prstGeom prst="rect">
            <a:avLst/>
          </a:prstGeom>
          <a:noFill/>
          <a:ln>
            <a:noFill/>
          </a:ln>
        </p:spPr>
      </p:pic>
      <p:pic>
        <p:nvPicPr>
          <p:cNvPr id="103" name="Google Shape;103;p15"/>
          <p:cNvPicPr preferRelativeResize="0"/>
          <p:nvPr/>
        </p:nvPicPr>
        <p:blipFill>
          <a:blip r:embed="rId8">
            <a:alphaModFix/>
          </a:blip>
          <a:stretch>
            <a:fillRect/>
          </a:stretch>
        </p:blipFill>
        <p:spPr>
          <a:xfrm>
            <a:off x="2510975" y="3809900"/>
            <a:ext cx="1284349" cy="1284349"/>
          </a:xfrm>
          <a:prstGeom prst="rect">
            <a:avLst/>
          </a:prstGeom>
          <a:noFill/>
          <a:ln>
            <a:noFill/>
          </a:ln>
        </p:spPr>
      </p:pic>
      <p:pic>
        <p:nvPicPr>
          <p:cNvPr id="104" name="Google Shape;104;p15"/>
          <p:cNvPicPr preferRelativeResize="0"/>
          <p:nvPr/>
        </p:nvPicPr>
        <p:blipFill rotWithShape="1">
          <a:blip r:embed="rId9">
            <a:alphaModFix/>
          </a:blip>
          <a:srcRect b="3657" l="0" r="0" t="3971"/>
          <a:stretch/>
        </p:blipFill>
        <p:spPr>
          <a:xfrm>
            <a:off x="4320485" y="679850"/>
            <a:ext cx="2472939" cy="1284349"/>
          </a:xfrm>
          <a:prstGeom prst="rect">
            <a:avLst/>
          </a:prstGeom>
          <a:noFill/>
          <a:ln>
            <a:noFill/>
          </a:ln>
        </p:spPr>
      </p:pic>
      <p:grpSp>
        <p:nvGrpSpPr>
          <p:cNvPr id="105" name="Google Shape;105;p15"/>
          <p:cNvGrpSpPr/>
          <p:nvPr/>
        </p:nvGrpSpPr>
        <p:grpSpPr>
          <a:xfrm>
            <a:off x="6793425" y="285607"/>
            <a:ext cx="2213320" cy="4606305"/>
            <a:chOff x="4664700" y="2013875"/>
            <a:chExt cx="3352500" cy="1569600"/>
          </a:xfrm>
        </p:grpSpPr>
        <p:sp>
          <p:nvSpPr>
            <p:cNvPr id="106" name="Google Shape;106;p15"/>
            <p:cNvSpPr/>
            <p:nvPr/>
          </p:nvSpPr>
          <p:spPr>
            <a:xfrm>
              <a:off x="5015938" y="2013875"/>
              <a:ext cx="3001200" cy="1569600"/>
            </a:xfrm>
            <a:prstGeom prst="round2DiagRect">
              <a:avLst>
                <a:gd fmla="val 0" name="adj1"/>
                <a:gd fmla="val 17764"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7" name="Google Shape;107;p15"/>
            <p:cNvSpPr txBox="1"/>
            <p:nvPr/>
          </p:nvSpPr>
          <p:spPr>
            <a:xfrm>
              <a:off x="5131962" y="2031062"/>
              <a:ext cx="24171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Increased Revenue</a:t>
              </a:r>
              <a:endParaRPr sz="1100">
                <a:solidFill>
                  <a:srgbClr val="FFFFFF"/>
                </a:solidFill>
                <a:latin typeface="Roboto"/>
                <a:ea typeface="Roboto"/>
                <a:cs typeface="Roboto"/>
                <a:sym typeface="Roboto"/>
              </a:endParaRPr>
            </a:p>
          </p:txBody>
        </p:sp>
        <p:sp>
          <p:nvSpPr>
            <p:cNvPr id="108" name="Google Shape;108;p15"/>
            <p:cNvSpPr txBox="1"/>
            <p:nvPr/>
          </p:nvSpPr>
          <p:spPr>
            <a:xfrm>
              <a:off x="4664700" y="2612486"/>
              <a:ext cx="3352500" cy="795300"/>
            </a:xfrm>
            <a:prstGeom prst="rect">
              <a:avLst/>
            </a:prstGeom>
            <a:noFill/>
            <a:ln>
              <a:noFill/>
            </a:ln>
          </p:spPr>
          <p:txBody>
            <a:bodyPr anchorCtr="0" anchor="t" bIns="91425" lIns="91425" spcFirstLastPara="1" rIns="91425" wrap="square" tIns="91425">
              <a:noAutofit/>
            </a:bodyPr>
            <a:lstStyle/>
            <a:p>
              <a:pPr indent="-171450" lvl="0" marL="457200" rtl="0" algn="l">
                <a:lnSpc>
                  <a:spcPct val="115000"/>
                </a:lnSpc>
                <a:spcBef>
                  <a:spcPts val="0"/>
                </a:spcBef>
                <a:spcAft>
                  <a:spcPts val="0"/>
                </a:spcAft>
                <a:buClr>
                  <a:srgbClr val="FFFFFF"/>
                </a:buClr>
                <a:buSzPts val="900"/>
                <a:buChar char="●"/>
              </a:pPr>
              <a:r>
                <a:rPr lang="en" sz="900">
                  <a:solidFill>
                    <a:srgbClr val="FFFFFF"/>
                  </a:solidFill>
                </a:rPr>
                <a:t>Decisions backed by data</a:t>
              </a:r>
              <a:endParaRPr sz="900">
                <a:solidFill>
                  <a:srgbClr val="FFFFFF"/>
                </a:solidFill>
              </a:endParaRPr>
            </a:p>
            <a:p>
              <a:pPr indent="-171450" lvl="0" marL="457200" rtl="0" algn="l">
                <a:lnSpc>
                  <a:spcPct val="115000"/>
                </a:lnSpc>
                <a:spcBef>
                  <a:spcPts val="0"/>
                </a:spcBef>
                <a:spcAft>
                  <a:spcPts val="0"/>
                </a:spcAft>
                <a:buClr>
                  <a:srgbClr val="FFFFFF"/>
                </a:buClr>
                <a:buSzPts val="900"/>
                <a:buChar char="●"/>
              </a:pPr>
              <a:r>
                <a:rPr lang="en" sz="900">
                  <a:solidFill>
                    <a:srgbClr val="FFFFFF"/>
                  </a:solidFill>
                </a:rPr>
                <a:t>Merchandise</a:t>
              </a:r>
              <a:r>
                <a:rPr lang="en" sz="900">
                  <a:solidFill>
                    <a:srgbClr val="FFFFFF"/>
                  </a:solidFill>
                </a:rPr>
                <a:t> more likely to </a:t>
              </a:r>
              <a:r>
                <a:rPr lang="en" sz="900">
                  <a:solidFill>
                    <a:srgbClr val="FFFFFF"/>
                  </a:solidFill>
                </a:rPr>
                <a:t>succeed</a:t>
              </a:r>
              <a:endParaRPr sz="900">
                <a:solidFill>
                  <a:srgbClr val="FFFFFF"/>
                </a:solidFill>
              </a:endParaRPr>
            </a:p>
            <a:p>
              <a:pPr indent="-171450" lvl="0" marL="457200" rtl="0" algn="l">
                <a:lnSpc>
                  <a:spcPct val="115000"/>
                </a:lnSpc>
                <a:spcBef>
                  <a:spcPts val="0"/>
                </a:spcBef>
                <a:spcAft>
                  <a:spcPts val="0"/>
                </a:spcAft>
                <a:buClr>
                  <a:srgbClr val="FFFFFF"/>
                </a:buClr>
                <a:buSzPts val="900"/>
                <a:buChar char="●"/>
              </a:pPr>
              <a:r>
                <a:rPr lang="en" sz="900">
                  <a:solidFill>
                    <a:srgbClr val="FFFFFF"/>
                  </a:solidFill>
                </a:rPr>
                <a:t>Similar park attractions will be close to each other</a:t>
              </a:r>
              <a:endParaRPr sz="900">
                <a:solidFill>
                  <a:srgbClr val="FFFFFF"/>
                </a:solidFill>
              </a:endParaRPr>
            </a:p>
            <a:p>
              <a:pPr indent="-165100" lvl="0" marL="457200" rtl="0" algn="l">
                <a:lnSpc>
                  <a:spcPct val="115000"/>
                </a:lnSpc>
                <a:spcBef>
                  <a:spcPts val="0"/>
                </a:spcBef>
                <a:spcAft>
                  <a:spcPts val="0"/>
                </a:spcAft>
                <a:buClr>
                  <a:srgbClr val="FFFFFF"/>
                </a:buClr>
                <a:buSzPts val="800"/>
                <a:buChar char="●"/>
              </a:pPr>
              <a:r>
                <a:rPr lang="en" sz="900">
                  <a:solidFill>
                    <a:srgbClr val="FFFFFF"/>
                  </a:solidFill>
                </a:rPr>
                <a:t>Targeted and efficient  marketing</a:t>
              </a:r>
              <a:r>
                <a:rPr lang="en" sz="800">
                  <a:solidFill>
                    <a:srgbClr val="FFFFFF"/>
                  </a:solidFill>
                </a:rPr>
                <a:t> </a:t>
              </a:r>
              <a:endParaRPr sz="800">
                <a:solidFill>
                  <a:srgbClr val="FFFFFF"/>
                </a:solidFill>
              </a:endParaRPr>
            </a:p>
          </p:txBody>
        </p:sp>
      </p:grpSp>
      <p:pic>
        <p:nvPicPr>
          <p:cNvPr id="109" name="Google Shape;109;p15"/>
          <p:cNvPicPr preferRelativeResize="0"/>
          <p:nvPr/>
        </p:nvPicPr>
        <p:blipFill>
          <a:blip r:embed="rId10">
            <a:alphaModFix/>
          </a:blip>
          <a:stretch>
            <a:fillRect/>
          </a:stretch>
        </p:blipFill>
        <p:spPr>
          <a:xfrm>
            <a:off x="7025350" y="718525"/>
            <a:ext cx="1981300" cy="112592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1000"/>
                                        <p:tgtEl>
                                          <p:spTgt spid="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1000"/>
                                        <p:tgtEl>
                                          <p:spTgt spid="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1000"/>
                                        <p:tgtEl>
                                          <p:spTgt spid="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1000"/>
                                        <p:tgtEl>
                                          <p:spTgt spid="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2"/>
                                        </p:tgtEl>
                                        <p:attrNameLst>
                                          <p:attrName>style.visibility</p:attrName>
                                        </p:attrNameLst>
                                      </p:cBhvr>
                                      <p:to>
                                        <p:strVal val="visible"/>
                                      </p:to>
                                    </p:set>
                                    <p:anim calcmode="lin" valueType="num">
                                      <p:cBhvr additive="base">
                                        <p:cTn dur="1000"/>
                                        <p:tgtEl>
                                          <p:spTgt spid="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1000"/>
                                        <p:tgtEl>
                                          <p:spTgt spid="9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p:tgtEl>
                                          <p:spTgt spid="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1000"/>
                                        <p:tgtEl>
                                          <p:spTgt spid="1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1000"/>
                                        <p:tgtEl>
                                          <p:spTgt spid="10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1000"/>
                                        <p:tgtEl>
                                          <p:spTgt spid="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p:tgtEl>
                                          <p:spTgt spid="10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p:tgtEl>
                                          <p:spTgt spid="10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p:tgtEl>
                                          <p:spTgt spid="109"/>
                                        </p:tgtEl>
                                        <p:attrNameLst>
                                          <p:attrName>ppt_w</p:attrName>
                                        </p:attrNameLst>
                                      </p:cBhvr>
                                      <p:tavLst>
                                        <p:tav fmla="" tm="0">
                                          <p:val>
                                            <p:strVal val="0"/>
                                          </p:val>
                                        </p:tav>
                                        <p:tav fmla="" tm="100000">
                                          <p:val>
                                            <p:strVal val="#ppt_w"/>
                                          </p:val>
                                        </p:tav>
                                      </p:tavLst>
                                    </p:anim>
                                    <p:anim calcmode="lin" valueType="num">
                                      <p:cBhvr additive="base">
                                        <p:cTn dur="1000"/>
                                        <p:tgtEl>
                                          <p:spTgt spid="10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6"/>
          <p:cNvSpPr/>
          <p:nvPr/>
        </p:nvSpPr>
        <p:spPr>
          <a:xfrm>
            <a:off x="0" y="0"/>
            <a:ext cx="5590500" cy="572700"/>
          </a:xfrm>
          <a:prstGeom prst="homePlate">
            <a:avLst>
              <a:gd fmla="val 50000" name="adj"/>
            </a:avLst>
          </a:prstGeom>
          <a:solidFill>
            <a:srgbClr val="0C58D3"/>
          </a:solidFill>
          <a:ln cap="flat" cmpd="sng" w="9525">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txBox="1"/>
          <p:nvPr/>
        </p:nvSpPr>
        <p:spPr>
          <a:xfrm>
            <a:off x="0" y="0"/>
            <a:ext cx="5380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rPr>
              <a:t>Questions</a:t>
            </a:r>
            <a:r>
              <a:rPr lang="en" sz="2100">
                <a:solidFill>
                  <a:schemeClr val="lt1"/>
                </a:solidFill>
              </a:rPr>
              <a:t> we hope to answer with our data</a:t>
            </a:r>
            <a:endParaRPr sz="2100">
              <a:solidFill>
                <a:schemeClr val="lt1"/>
              </a:solidFill>
            </a:endParaRPr>
          </a:p>
        </p:txBody>
      </p:sp>
      <p:sp>
        <p:nvSpPr>
          <p:cNvPr id="116" name="Google Shape;116;p16"/>
          <p:cNvSpPr txBox="1"/>
          <p:nvPr/>
        </p:nvSpPr>
        <p:spPr>
          <a:xfrm>
            <a:off x="184775" y="849175"/>
            <a:ext cx="64803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
              <a:t>How are the movies grouped (Movie clusters)?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What are the closest neighbours to the movies?</a:t>
            </a:r>
            <a:endParaRPr/>
          </a:p>
        </p:txBody>
      </p:sp>
      <p:pic>
        <p:nvPicPr>
          <p:cNvPr id="117" name="Google Shape;117;p16"/>
          <p:cNvPicPr preferRelativeResize="0"/>
          <p:nvPr/>
        </p:nvPicPr>
        <p:blipFill>
          <a:blip r:embed="rId4">
            <a:alphaModFix/>
          </a:blip>
          <a:stretch>
            <a:fillRect/>
          </a:stretch>
        </p:blipFill>
        <p:spPr>
          <a:xfrm>
            <a:off x="0" y="1855875"/>
            <a:ext cx="6404399" cy="291152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1000"/>
                                        <p:tgtEl>
                                          <p:spTgt spid="11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17"/>
          <p:cNvSpPr/>
          <p:nvPr/>
        </p:nvSpPr>
        <p:spPr>
          <a:xfrm>
            <a:off x="0" y="0"/>
            <a:ext cx="5590500" cy="572700"/>
          </a:xfrm>
          <a:prstGeom prst="homePlate">
            <a:avLst>
              <a:gd fmla="val 50000" name="adj"/>
            </a:avLst>
          </a:prstGeom>
          <a:solidFill>
            <a:srgbClr val="0C58D3"/>
          </a:solidFill>
          <a:ln cap="flat" cmpd="sng" w="9525">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txBox="1"/>
          <p:nvPr/>
        </p:nvSpPr>
        <p:spPr>
          <a:xfrm>
            <a:off x="0" y="0"/>
            <a:ext cx="538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rPr>
              <a:t>Description of the data source</a:t>
            </a:r>
            <a:endParaRPr sz="2100">
              <a:solidFill>
                <a:schemeClr val="lt1"/>
              </a:solidFill>
            </a:endParaRPr>
          </a:p>
          <a:p>
            <a:pPr indent="0" lvl="0" marL="0" rtl="0" algn="l">
              <a:spcBef>
                <a:spcPts val="0"/>
              </a:spcBef>
              <a:spcAft>
                <a:spcPts val="0"/>
              </a:spcAft>
              <a:buNone/>
            </a:pPr>
            <a:r>
              <a:t/>
            </a:r>
            <a:endParaRPr sz="2100">
              <a:solidFill>
                <a:schemeClr val="lt1"/>
              </a:solidFill>
            </a:endParaRPr>
          </a:p>
        </p:txBody>
      </p:sp>
      <p:grpSp>
        <p:nvGrpSpPr>
          <p:cNvPr id="124" name="Google Shape;124;p17"/>
          <p:cNvGrpSpPr/>
          <p:nvPr/>
        </p:nvGrpSpPr>
        <p:grpSpPr>
          <a:xfrm>
            <a:off x="2688745" y="579619"/>
            <a:ext cx="3768522" cy="3774409"/>
            <a:chOff x="2675582" y="676586"/>
            <a:chExt cx="3793942" cy="3790328"/>
          </a:xfrm>
        </p:grpSpPr>
        <p:sp>
          <p:nvSpPr>
            <p:cNvPr id="125" name="Google Shape;125;p17"/>
            <p:cNvSpPr/>
            <p:nvPr/>
          </p:nvSpPr>
          <p:spPr>
            <a:xfrm rot="-7199815">
              <a:off x="3183352" y="1184485"/>
              <a:ext cx="2774659" cy="2774659"/>
            </a:xfrm>
            <a:prstGeom prst="blockArc">
              <a:avLst>
                <a:gd fmla="val 12622480" name="adj1"/>
                <a:gd fmla="val 18176457" name="adj2"/>
                <a:gd fmla="val 20786" name="adj3"/>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rot="-1799815">
              <a:off x="3183352" y="1184357"/>
              <a:ext cx="2774659" cy="2774659"/>
            </a:xfrm>
            <a:prstGeom prst="blockArc">
              <a:avLst>
                <a:gd fmla="val 12622480" name="adj1"/>
                <a:gd fmla="val 18176457" name="adj2"/>
                <a:gd fmla="val 20786" name="adj3"/>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rot="3600185">
              <a:off x="3187094" y="1184439"/>
              <a:ext cx="2774659" cy="2774659"/>
            </a:xfrm>
            <a:prstGeom prst="blockArc">
              <a:avLst>
                <a:gd fmla="val 12564381" name="adj1"/>
                <a:gd fmla="val 18346131" name="adj2"/>
                <a:gd fmla="val 20844" name="adj3"/>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rot="9000185">
              <a:off x="3185977" y="1184485"/>
              <a:ext cx="2774659" cy="2774659"/>
            </a:xfrm>
            <a:prstGeom prst="blockArc">
              <a:avLst>
                <a:gd fmla="val 12622480" name="adj1"/>
                <a:gd fmla="val 18081133" name="adj2"/>
                <a:gd fmla="val 20809" name="adj3"/>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7"/>
            <p:cNvGrpSpPr/>
            <p:nvPr/>
          </p:nvGrpSpPr>
          <p:grpSpPr>
            <a:xfrm rot="5400000">
              <a:off x="5379663" y="2278951"/>
              <a:ext cx="585001" cy="585472"/>
              <a:chOff x="1967628" y="812211"/>
              <a:chExt cx="588000" cy="588000"/>
            </a:xfrm>
          </p:grpSpPr>
          <p:sp>
            <p:nvSpPr>
              <p:cNvPr id="130" name="Google Shape;130;p17"/>
              <p:cNvSpPr/>
              <p:nvPr/>
            </p:nvSpPr>
            <p:spPr>
              <a:xfrm rot="39023">
                <a:off x="1970909" y="815492"/>
                <a:ext cx="581437" cy="581437"/>
              </a:xfrm>
              <a:prstGeom prst="pie">
                <a:avLst>
                  <a:gd fmla="val 6190354" name="adj1"/>
                  <a:gd fmla="val 14996165" name="adj2"/>
                </a:avLst>
              </a:prstGeom>
              <a:solidFill>
                <a:srgbClr val="1B786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rot="10800000">
                <a:off x="1970875" y="815525"/>
                <a:ext cx="581400" cy="581400"/>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17"/>
            <p:cNvGrpSpPr/>
            <p:nvPr/>
          </p:nvGrpSpPr>
          <p:grpSpPr>
            <a:xfrm rot="10800000">
              <a:off x="4280709" y="3378529"/>
              <a:ext cx="585001" cy="585472"/>
              <a:chOff x="1967628" y="812211"/>
              <a:chExt cx="588000" cy="588000"/>
            </a:xfrm>
          </p:grpSpPr>
          <p:sp>
            <p:nvSpPr>
              <p:cNvPr id="133" name="Google Shape;133;p17"/>
              <p:cNvSpPr/>
              <p:nvPr/>
            </p:nvSpPr>
            <p:spPr>
              <a:xfrm rot="39023">
                <a:off x="1970909" y="815492"/>
                <a:ext cx="581437" cy="581437"/>
              </a:xfrm>
              <a:prstGeom prst="pie">
                <a:avLst>
                  <a:gd fmla="val 6190354" name="adj1"/>
                  <a:gd fmla="val 14996165" name="adj2"/>
                </a:avLst>
              </a:prstGeom>
              <a:solidFill>
                <a:srgbClr val="1D7E7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rot="10800000">
                <a:off x="1970875" y="815525"/>
                <a:ext cx="581400" cy="581400"/>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17"/>
            <p:cNvGrpSpPr/>
            <p:nvPr/>
          </p:nvGrpSpPr>
          <p:grpSpPr>
            <a:xfrm rot="-5400000">
              <a:off x="3179922" y="2281478"/>
              <a:ext cx="585001" cy="585472"/>
              <a:chOff x="1967628" y="812211"/>
              <a:chExt cx="588000" cy="588000"/>
            </a:xfrm>
          </p:grpSpPr>
          <p:sp>
            <p:nvSpPr>
              <p:cNvPr id="136" name="Google Shape;136;p17"/>
              <p:cNvSpPr/>
              <p:nvPr/>
            </p:nvSpPr>
            <p:spPr>
              <a:xfrm rot="39023">
                <a:off x="1970909" y="815492"/>
                <a:ext cx="581437" cy="581437"/>
              </a:xfrm>
              <a:prstGeom prst="pie">
                <a:avLst>
                  <a:gd fmla="val 6190354" name="adj1"/>
                  <a:gd fmla="val 14996165" name="adj2"/>
                </a:avLst>
              </a:prstGeom>
              <a:solidFill>
                <a:srgbClr val="1F887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rot="10800000">
                <a:off x="1970875" y="815525"/>
                <a:ext cx="581400" cy="581400"/>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17"/>
            <p:cNvGrpSpPr/>
            <p:nvPr/>
          </p:nvGrpSpPr>
          <p:grpSpPr>
            <a:xfrm>
              <a:off x="4261689" y="1180926"/>
              <a:ext cx="585001" cy="585530"/>
              <a:chOff x="1967628" y="812211"/>
              <a:chExt cx="588000" cy="588000"/>
            </a:xfrm>
          </p:grpSpPr>
          <p:sp>
            <p:nvSpPr>
              <p:cNvPr id="139" name="Google Shape;139;p17"/>
              <p:cNvSpPr/>
              <p:nvPr/>
            </p:nvSpPr>
            <p:spPr>
              <a:xfrm rot="39023">
                <a:off x="1970909" y="815492"/>
                <a:ext cx="581437" cy="581437"/>
              </a:xfrm>
              <a:prstGeom prst="pie">
                <a:avLst>
                  <a:gd fmla="val 6190354" name="adj1"/>
                  <a:gd fmla="val 14996165" name="adj2"/>
                </a:avLst>
              </a:prstGeom>
              <a:solidFill>
                <a:srgbClr val="155B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rot="10800000">
                <a:off x="1970875" y="815525"/>
                <a:ext cx="581400" cy="581400"/>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41" name="Google Shape;141;p17"/>
          <p:cNvCxnSpPr/>
          <p:nvPr/>
        </p:nvCxnSpPr>
        <p:spPr>
          <a:xfrm rot="10800000">
            <a:off x="2641913" y="1679225"/>
            <a:ext cx="1044300" cy="0"/>
          </a:xfrm>
          <a:prstGeom prst="straightConnector1">
            <a:avLst/>
          </a:prstGeom>
          <a:noFill/>
          <a:ln cap="flat" cmpd="sng" w="9525">
            <a:solidFill>
              <a:srgbClr val="1F887E"/>
            </a:solidFill>
            <a:prstDash val="solid"/>
            <a:round/>
            <a:headEnd len="sm" w="sm" type="none"/>
            <a:tailEnd len="med" w="med" type="oval"/>
          </a:ln>
        </p:spPr>
      </p:cxnSp>
      <p:cxnSp>
        <p:nvCxnSpPr>
          <p:cNvPr id="142" name="Google Shape;142;p17"/>
          <p:cNvCxnSpPr/>
          <p:nvPr/>
        </p:nvCxnSpPr>
        <p:spPr>
          <a:xfrm rot="10800000">
            <a:off x="2970413" y="3717725"/>
            <a:ext cx="1211100" cy="300"/>
          </a:xfrm>
          <a:prstGeom prst="straightConnector1">
            <a:avLst/>
          </a:prstGeom>
          <a:noFill/>
          <a:ln cap="flat" cmpd="sng" w="9525">
            <a:solidFill>
              <a:srgbClr val="1D7E74"/>
            </a:solidFill>
            <a:prstDash val="solid"/>
            <a:round/>
            <a:headEnd len="sm" w="sm" type="none"/>
            <a:tailEnd len="med" w="med" type="oval"/>
          </a:ln>
        </p:spPr>
      </p:cxnSp>
      <p:cxnSp>
        <p:nvCxnSpPr>
          <p:cNvPr id="143" name="Google Shape;143;p17"/>
          <p:cNvCxnSpPr/>
          <p:nvPr/>
        </p:nvCxnSpPr>
        <p:spPr>
          <a:xfrm>
            <a:off x="5209825" y="1552800"/>
            <a:ext cx="1286700" cy="0"/>
          </a:xfrm>
          <a:prstGeom prst="straightConnector1">
            <a:avLst/>
          </a:prstGeom>
          <a:noFill/>
          <a:ln cap="flat" cmpd="sng" w="9525">
            <a:solidFill>
              <a:srgbClr val="155B54"/>
            </a:solidFill>
            <a:prstDash val="solid"/>
            <a:round/>
            <a:headEnd len="sm" w="sm" type="none"/>
            <a:tailEnd len="med" w="med" type="oval"/>
          </a:ln>
        </p:spPr>
      </p:cxnSp>
      <p:cxnSp>
        <p:nvCxnSpPr>
          <p:cNvPr id="144" name="Google Shape;144;p17"/>
          <p:cNvCxnSpPr/>
          <p:nvPr/>
        </p:nvCxnSpPr>
        <p:spPr>
          <a:xfrm>
            <a:off x="5209825" y="3495900"/>
            <a:ext cx="1286700" cy="0"/>
          </a:xfrm>
          <a:prstGeom prst="straightConnector1">
            <a:avLst/>
          </a:prstGeom>
          <a:noFill/>
          <a:ln cap="flat" cmpd="sng" w="9525">
            <a:solidFill>
              <a:srgbClr val="1B786E"/>
            </a:solidFill>
            <a:prstDash val="solid"/>
            <a:round/>
            <a:headEnd len="sm" w="sm" type="none"/>
            <a:tailEnd len="med" w="med" type="oval"/>
          </a:ln>
        </p:spPr>
      </p:cxnSp>
      <p:pic>
        <p:nvPicPr>
          <p:cNvPr id="145" name="Google Shape;145;p17"/>
          <p:cNvPicPr preferRelativeResize="0"/>
          <p:nvPr/>
        </p:nvPicPr>
        <p:blipFill>
          <a:blip r:embed="rId4">
            <a:alphaModFix/>
          </a:blip>
          <a:stretch>
            <a:fillRect/>
          </a:stretch>
        </p:blipFill>
        <p:spPr>
          <a:xfrm>
            <a:off x="0" y="935524"/>
            <a:ext cx="2607324" cy="1315125"/>
          </a:xfrm>
          <a:prstGeom prst="rect">
            <a:avLst/>
          </a:prstGeom>
          <a:noFill/>
          <a:ln>
            <a:noFill/>
          </a:ln>
        </p:spPr>
      </p:pic>
      <p:pic>
        <p:nvPicPr>
          <p:cNvPr id="146" name="Google Shape;146;p17"/>
          <p:cNvPicPr preferRelativeResize="0"/>
          <p:nvPr/>
        </p:nvPicPr>
        <p:blipFill>
          <a:blip r:embed="rId5">
            <a:alphaModFix/>
          </a:blip>
          <a:stretch>
            <a:fillRect/>
          </a:stretch>
        </p:blipFill>
        <p:spPr>
          <a:xfrm>
            <a:off x="6538700" y="338750"/>
            <a:ext cx="1996325" cy="2291750"/>
          </a:xfrm>
          <a:prstGeom prst="rect">
            <a:avLst/>
          </a:prstGeom>
          <a:noFill/>
          <a:ln>
            <a:noFill/>
          </a:ln>
        </p:spPr>
      </p:pic>
      <p:pic>
        <p:nvPicPr>
          <p:cNvPr id="147" name="Google Shape;147;p17"/>
          <p:cNvPicPr preferRelativeResize="0"/>
          <p:nvPr/>
        </p:nvPicPr>
        <p:blipFill>
          <a:blip r:embed="rId6">
            <a:alphaModFix/>
          </a:blip>
          <a:stretch>
            <a:fillRect/>
          </a:stretch>
        </p:blipFill>
        <p:spPr>
          <a:xfrm>
            <a:off x="6538692" y="2838337"/>
            <a:ext cx="2348432" cy="1315125"/>
          </a:xfrm>
          <a:prstGeom prst="rect">
            <a:avLst/>
          </a:prstGeom>
          <a:noFill/>
          <a:ln>
            <a:noFill/>
          </a:ln>
        </p:spPr>
      </p:pic>
      <p:pic>
        <p:nvPicPr>
          <p:cNvPr id="148" name="Google Shape;148;p17"/>
          <p:cNvPicPr preferRelativeResize="0"/>
          <p:nvPr/>
        </p:nvPicPr>
        <p:blipFill>
          <a:blip r:embed="rId7">
            <a:alphaModFix/>
          </a:blip>
          <a:stretch>
            <a:fillRect/>
          </a:stretch>
        </p:blipFill>
        <p:spPr>
          <a:xfrm>
            <a:off x="0" y="3785801"/>
            <a:ext cx="4008776" cy="89122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mph" presetID="8" presetSubtype="0">
                                  <p:stCondLst>
                                    <p:cond delay="0"/>
                                  </p:stCondLst>
                                  <p:childTnLst>
                                    <p:animRot by="-21600000">
                                      <p:cBhvr>
                                        <p:cTn dur="1000" fill="hold"/>
                                        <p:tgtEl>
                                          <p:spTgt spid="124"/>
                                        </p:tgtEl>
                                        <p:attrNameLst>
                                          <p:attrName>r</p:attrName>
                                        </p:attrNameLst>
                                      </p:cBhvr>
                                    </p:animRo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1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2" presetSubtype="8">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000"/>
                                        <p:tgtEl>
                                          <p:spTgt spid="1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1000"/>
                                        <p:tgtEl>
                                          <p:spTgt spid="14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18"/>
          <p:cNvSpPr/>
          <p:nvPr/>
        </p:nvSpPr>
        <p:spPr>
          <a:xfrm>
            <a:off x="0" y="0"/>
            <a:ext cx="5590500" cy="572700"/>
          </a:xfrm>
          <a:prstGeom prst="homePlate">
            <a:avLst>
              <a:gd fmla="val 50000" name="adj"/>
            </a:avLst>
          </a:prstGeom>
          <a:solidFill>
            <a:srgbClr val="0C58D3"/>
          </a:solidFill>
          <a:ln cap="flat" cmpd="sng" w="9525">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txBox="1"/>
          <p:nvPr/>
        </p:nvSpPr>
        <p:spPr>
          <a:xfrm>
            <a:off x="0" y="0"/>
            <a:ext cx="538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rPr>
              <a:t>Data Exploration phase</a:t>
            </a:r>
            <a:endParaRPr sz="2100">
              <a:solidFill>
                <a:schemeClr val="lt1"/>
              </a:solidFill>
            </a:endParaRPr>
          </a:p>
          <a:p>
            <a:pPr indent="0" lvl="0" marL="0" rtl="0" algn="l">
              <a:spcBef>
                <a:spcPts val="0"/>
              </a:spcBef>
              <a:spcAft>
                <a:spcPts val="0"/>
              </a:spcAft>
              <a:buNone/>
            </a:pPr>
            <a:r>
              <a:t/>
            </a:r>
            <a:endParaRPr sz="2100">
              <a:solidFill>
                <a:schemeClr val="lt1"/>
              </a:solidFill>
            </a:endParaRPr>
          </a:p>
        </p:txBody>
      </p:sp>
      <p:sp>
        <p:nvSpPr>
          <p:cNvPr id="155" name="Google Shape;155;p18"/>
          <p:cNvSpPr/>
          <p:nvPr/>
        </p:nvSpPr>
        <p:spPr>
          <a:xfrm rot="-711236">
            <a:off x="5094150" y="2932001"/>
            <a:ext cx="1350909" cy="57662"/>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flipH="1" rot="711236">
            <a:off x="3809412" y="2932001"/>
            <a:ext cx="1350909" cy="57662"/>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rot="-711236">
            <a:off x="2528338" y="2932001"/>
            <a:ext cx="1350909" cy="57662"/>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flipH="1" rot="711236">
            <a:off x="1236658" y="2932001"/>
            <a:ext cx="1350909" cy="57662"/>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18"/>
          <p:cNvGrpSpPr/>
          <p:nvPr/>
        </p:nvGrpSpPr>
        <p:grpSpPr>
          <a:xfrm>
            <a:off x="1705088" y="2988044"/>
            <a:ext cx="1712700" cy="1265215"/>
            <a:chOff x="3021975" y="2541798"/>
            <a:chExt cx="1712700" cy="1265215"/>
          </a:xfrm>
        </p:grpSpPr>
        <p:sp>
          <p:nvSpPr>
            <p:cNvPr id="160" name="Google Shape;160;p18"/>
            <p:cNvSpPr txBox="1"/>
            <p:nvPr/>
          </p:nvSpPr>
          <p:spPr>
            <a:xfrm>
              <a:off x="3529877"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0C58D3"/>
                  </a:solidFill>
                  <a:latin typeface="Roboto"/>
                  <a:ea typeface="Roboto"/>
                  <a:cs typeface="Roboto"/>
                  <a:sym typeface="Roboto"/>
                </a:rPr>
                <a:t>Week 2</a:t>
              </a:r>
              <a:endParaRPr b="1" sz="800">
                <a:solidFill>
                  <a:srgbClr val="0C58D3"/>
                </a:solidFill>
                <a:latin typeface="Roboto"/>
                <a:ea typeface="Roboto"/>
                <a:cs typeface="Roboto"/>
                <a:sym typeface="Roboto"/>
              </a:endParaRPr>
            </a:p>
          </p:txBody>
        </p:sp>
        <p:sp>
          <p:nvSpPr>
            <p:cNvPr id="161" name="Google Shape;161;p18"/>
            <p:cNvSpPr/>
            <p:nvPr/>
          </p:nvSpPr>
          <p:spPr>
            <a:xfrm rot="-1789476">
              <a:off x="3798091" y="2571072"/>
              <a:ext cx="160451" cy="160451"/>
            </a:xfrm>
            <a:prstGeom prst="ellipse">
              <a:avLst/>
            </a:prstGeom>
            <a:solidFill>
              <a:srgbClr val="FF0000"/>
            </a:solid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3021975" y="3069013"/>
              <a:ext cx="1712700" cy="703500"/>
            </a:xfrm>
            <a:prstGeom prst="roundRect">
              <a:avLst>
                <a:gd fmla="val 4485"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3" name="Google Shape;163;p18"/>
            <p:cNvSpPr txBox="1"/>
            <p:nvPr/>
          </p:nvSpPr>
          <p:spPr>
            <a:xfrm>
              <a:off x="3066225" y="31824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FFFFFF"/>
                  </a:solidFill>
                  <a:latin typeface="Roboto"/>
                  <a:ea typeface="Roboto"/>
                  <a:cs typeface="Roboto"/>
                  <a:sym typeface="Roboto"/>
                </a:rPr>
                <a:t>EDA was done, but the </a:t>
              </a:r>
              <a:r>
                <a:rPr lang="en" sz="800">
                  <a:solidFill>
                    <a:srgbClr val="FFFFFF"/>
                  </a:solidFill>
                  <a:latin typeface="Roboto"/>
                  <a:ea typeface="Roboto"/>
                  <a:cs typeface="Roboto"/>
                  <a:sym typeface="Roboto"/>
                </a:rPr>
                <a:t>dataset filled with inconsistencies</a:t>
              </a:r>
              <a:endParaRPr sz="800">
                <a:solidFill>
                  <a:srgbClr val="FFFFFF"/>
                </a:solidFill>
              </a:endParaRPr>
            </a:p>
          </p:txBody>
        </p:sp>
        <p:sp>
          <p:nvSpPr>
            <p:cNvPr id="164" name="Google Shape;164;p18"/>
            <p:cNvSpPr/>
            <p:nvPr/>
          </p:nvSpPr>
          <p:spPr>
            <a:xfrm>
              <a:off x="3833325" y="3004364"/>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18"/>
          <p:cNvSpPr/>
          <p:nvPr/>
        </p:nvSpPr>
        <p:spPr>
          <a:xfrm rot="-711236">
            <a:off x="-37467" y="2932001"/>
            <a:ext cx="1350909" cy="57662"/>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8"/>
          <p:cNvGrpSpPr/>
          <p:nvPr/>
        </p:nvGrpSpPr>
        <p:grpSpPr>
          <a:xfrm>
            <a:off x="418275" y="1686872"/>
            <a:ext cx="1712700" cy="1246754"/>
            <a:chOff x="1637475" y="1219942"/>
            <a:chExt cx="1712700" cy="1246754"/>
          </a:xfrm>
        </p:grpSpPr>
        <p:sp>
          <p:nvSpPr>
            <p:cNvPr id="167" name="Google Shape;167;p18"/>
            <p:cNvSpPr/>
            <p:nvPr/>
          </p:nvSpPr>
          <p:spPr>
            <a:xfrm>
              <a:off x="1637475" y="1219942"/>
              <a:ext cx="1712700" cy="703500"/>
            </a:xfrm>
            <a:prstGeom prst="roundRect">
              <a:avLst>
                <a:gd fmla="val 4485"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8" name="Google Shape;168;p18"/>
            <p:cNvSpPr txBox="1"/>
            <p:nvPr/>
          </p:nvSpPr>
          <p:spPr>
            <a:xfrm>
              <a:off x="2144544"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0C58D3"/>
                  </a:solidFill>
                  <a:latin typeface="Roboto"/>
                  <a:ea typeface="Roboto"/>
                  <a:cs typeface="Roboto"/>
                  <a:sym typeface="Roboto"/>
                </a:rPr>
                <a:t>Week 1</a:t>
              </a:r>
              <a:endParaRPr b="1" sz="800">
                <a:solidFill>
                  <a:srgbClr val="0C58D3"/>
                </a:solidFill>
                <a:latin typeface="Roboto"/>
                <a:ea typeface="Roboto"/>
                <a:cs typeface="Roboto"/>
                <a:sym typeface="Roboto"/>
              </a:endParaRPr>
            </a:p>
          </p:txBody>
        </p:sp>
        <p:sp>
          <p:nvSpPr>
            <p:cNvPr id="169" name="Google Shape;169;p18"/>
            <p:cNvSpPr/>
            <p:nvPr/>
          </p:nvSpPr>
          <p:spPr>
            <a:xfrm rot="10800000">
              <a:off x="2448800" y="1919036"/>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txBox="1"/>
            <p:nvPr/>
          </p:nvSpPr>
          <p:spPr>
            <a:xfrm>
              <a:off x="1681725" y="1333345"/>
              <a:ext cx="1624200" cy="4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FFFFFF"/>
                  </a:solidFill>
                  <a:latin typeface="Roboto"/>
                  <a:ea typeface="Roboto"/>
                  <a:cs typeface="Roboto"/>
                  <a:sym typeface="Roboto"/>
                </a:rPr>
                <a:t>Scanned websites like Kaggle for </a:t>
              </a:r>
              <a:r>
                <a:rPr lang="en" sz="800">
                  <a:solidFill>
                    <a:srgbClr val="FFFFFF"/>
                  </a:solidFill>
                  <a:latin typeface="Roboto"/>
                  <a:ea typeface="Roboto"/>
                  <a:cs typeface="Roboto"/>
                  <a:sym typeface="Roboto"/>
                </a:rPr>
                <a:t>datasets and started EDA</a:t>
              </a:r>
              <a:endParaRPr sz="800">
                <a:solidFill>
                  <a:srgbClr val="FFFFFF"/>
                </a:solidFill>
              </a:endParaRPr>
            </a:p>
          </p:txBody>
        </p:sp>
        <p:sp>
          <p:nvSpPr>
            <p:cNvPr id="171" name="Google Shape;171;p18"/>
            <p:cNvSpPr/>
            <p:nvPr/>
          </p:nvSpPr>
          <p:spPr>
            <a:xfrm rot="-1789476">
              <a:off x="2410765" y="2276970"/>
              <a:ext cx="160451" cy="160451"/>
            </a:xfrm>
            <a:prstGeom prst="ellipse">
              <a:avLst/>
            </a:prstGeom>
            <a:solidFill>
              <a:srgbClr val="FF0000"/>
            </a:solid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18"/>
          <p:cNvGrpSpPr/>
          <p:nvPr/>
        </p:nvGrpSpPr>
        <p:grpSpPr>
          <a:xfrm>
            <a:off x="4214575" y="2988044"/>
            <a:ext cx="1712700" cy="1265215"/>
            <a:chOff x="5796625" y="2541798"/>
            <a:chExt cx="1712700" cy="1265215"/>
          </a:xfrm>
        </p:grpSpPr>
        <p:sp>
          <p:nvSpPr>
            <p:cNvPr id="173" name="Google Shape;173;p18"/>
            <p:cNvSpPr/>
            <p:nvPr/>
          </p:nvSpPr>
          <p:spPr>
            <a:xfrm rot="-1789476">
              <a:off x="6572742" y="2571072"/>
              <a:ext cx="160451" cy="160451"/>
            </a:xfrm>
            <a:prstGeom prst="ellipse">
              <a:avLst/>
            </a:prstGeom>
            <a:solidFill>
              <a:srgbClr val="38761D"/>
            </a:solidFill>
            <a:ln cap="flat" cmpd="sng" w="3810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txBox="1"/>
            <p:nvPr/>
          </p:nvSpPr>
          <p:spPr>
            <a:xfrm>
              <a:off x="6296613" y="2735584"/>
              <a:ext cx="696900" cy="276000"/>
            </a:xfrm>
            <a:prstGeom prst="rect">
              <a:avLst/>
            </a:prstGeom>
            <a:solidFill>
              <a:srgbClr val="0D5DDF"/>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lt1"/>
                  </a:solidFill>
                  <a:latin typeface="Roboto"/>
                  <a:ea typeface="Roboto"/>
                  <a:cs typeface="Roboto"/>
                  <a:sym typeface="Roboto"/>
                </a:rPr>
                <a:t>Week 4</a:t>
              </a:r>
              <a:endParaRPr b="1" sz="800">
                <a:solidFill>
                  <a:schemeClr val="lt1"/>
                </a:solidFill>
                <a:latin typeface="Roboto"/>
                <a:ea typeface="Roboto"/>
                <a:cs typeface="Roboto"/>
                <a:sym typeface="Roboto"/>
              </a:endParaRPr>
            </a:p>
          </p:txBody>
        </p:sp>
        <p:sp>
          <p:nvSpPr>
            <p:cNvPr id="175" name="Google Shape;175;p18"/>
            <p:cNvSpPr/>
            <p:nvPr/>
          </p:nvSpPr>
          <p:spPr>
            <a:xfrm>
              <a:off x="5796625" y="3069013"/>
              <a:ext cx="1712700" cy="703500"/>
            </a:xfrm>
            <a:prstGeom prst="roundRect">
              <a:avLst>
                <a:gd fmla="val 4485"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6" name="Google Shape;176;p18"/>
            <p:cNvSpPr txBox="1"/>
            <p:nvPr/>
          </p:nvSpPr>
          <p:spPr>
            <a:xfrm>
              <a:off x="5840875" y="31824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oboto"/>
                  <a:ea typeface="Roboto"/>
                  <a:cs typeface="Roboto"/>
                  <a:sym typeface="Roboto"/>
                </a:rPr>
                <a:t>Finalized the dataset and completed ERD</a:t>
              </a:r>
              <a:endParaRPr sz="800">
                <a:solidFill>
                  <a:schemeClr val="lt1"/>
                </a:solidFill>
              </a:endParaRPr>
            </a:p>
          </p:txBody>
        </p:sp>
        <p:sp>
          <p:nvSpPr>
            <p:cNvPr id="177" name="Google Shape;177;p18"/>
            <p:cNvSpPr/>
            <p:nvPr/>
          </p:nvSpPr>
          <p:spPr>
            <a:xfrm>
              <a:off x="6607975" y="3004364"/>
              <a:ext cx="90000" cy="67500"/>
            </a:xfrm>
            <a:prstGeom prst="triangle">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8"/>
          <p:cNvGrpSpPr/>
          <p:nvPr/>
        </p:nvGrpSpPr>
        <p:grpSpPr>
          <a:xfrm>
            <a:off x="2961500" y="1686872"/>
            <a:ext cx="1712700" cy="1246754"/>
            <a:chOff x="4409300" y="1219942"/>
            <a:chExt cx="1712700" cy="1246754"/>
          </a:xfrm>
        </p:grpSpPr>
        <p:sp>
          <p:nvSpPr>
            <p:cNvPr id="179" name="Google Shape;179;p18"/>
            <p:cNvSpPr/>
            <p:nvPr/>
          </p:nvSpPr>
          <p:spPr>
            <a:xfrm rot="-1789476">
              <a:off x="5185416" y="2276970"/>
              <a:ext cx="160451" cy="160451"/>
            </a:xfrm>
            <a:prstGeom prst="ellipse">
              <a:avLst/>
            </a:prstGeom>
            <a:solidFill>
              <a:schemeClr val="accent6"/>
            </a:solidFill>
            <a:ln cap="flat" cmpd="sng" w="3810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txBox="1"/>
            <p:nvPr/>
          </p:nvSpPr>
          <p:spPr>
            <a:xfrm>
              <a:off x="4921731" y="1985297"/>
              <a:ext cx="696900" cy="276000"/>
            </a:xfrm>
            <a:prstGeom prst="rect">
              <a:avLst/>
            </a:prstGeom>
            <a:solidFill>
              <a:srgbClr val="0D5DDF"/>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lt1"/>
                  </a:solidFill>
                  <a:latin typeface="Roboto"/>
                  <a:ea typeface="Roboto"/>
                  <a:cs typeface="Roboto"/>
                  <a:sym typeface="Roboto"/>
                </a:rPr>
                <a:t>Week 3</a:t>
              </a:r>
              <a:endParaRPr b="1" sz="800">
                <a:solidFill>
                  <a:schemeClr val="lt1"/>
                </a:solidFill>
                <a:latin typeface="Roboto"/>
                <a:ea typeface="Roboto"/>
                <a:cs typeface="Roboto"/>
                <a:sym typeface="Roboto"/>
              </a:endParaRPr>
            </a:p>
          </p:txBody>
        </p:sp>
        <p:sp>
          <p:nvSpPr>
            <p:cNvPr id="181" name="Google Shape;181;p18"/>
            <p:cNvSpPr/>
            <p:nvPr/>
          </p:nvSpPr>
          <p:spPr>
            <a:xfrm>
              <a:off x="4409300" y="1219942"/>
              <a:ext cx="1712700" cy="703500"/>
            </a:xfrm>
            <a:prstGeom prst="roundRect">
              <a:avLst>
                <a:gd fmla="val 4485"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2" name="Google Shape;182;p18"/>
            <p:cNvSpPr/>
            <p:nvPr/>
          </p:nvSpPr>
          <p:spPr>
            <a:xfrm rot="10800000">
              <a:off x="5220625" y="1919036"/>
              <a:ext cx="90000" cy="67500"/>
            </a:xfrm>
            <a:prstGeom prst="triangle">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txBox="1"/>
            <p:nvPr/>
          </p:nvSpPr>
          <p:spPr>
            <a:xfrm>
              <a:off x="4453550" y="13333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oboto"/>
                  <a:ea typeface="Roboto"/>
                  <a:cs typeface="Roboto"/>
                  <a:sym typeface="Roboto"/>
                </a:rPr>
                <a:t>EDA was scrapped and we started </a:t>
              </a:r>
              <a:r>
                <a:rPr lang="en" sz="800">
                  <a:solidFill>
                    <a:schemeClr val="lt1"/>
                  </a:solidFill>
                  <a:latin typeface="Roboto"/>
                  <a:ea typeface="Roboto"/>
                  <a:cs typeface="Roboto"/>
                  <a:sym typeface="Roboto"/>
                </a:rPr>
                <a:t>web scraping</a:t>
              </a:r>
              <a:endParaRPr sz="800">
                <a:solidFill>
                  <a:schemeClr val="lt1"/>
                </a:solidFill>
              </a:endParaRPr>
            </a:p>
          </p:txBody>
        </p:sp>
      </p:grpSp>
      <p:pic>
        <p:nvPicPr>
          <p:cNvPr id="184" name="Google Shape;184;p18"/>
          <p:cNvPicPr preferRelativeResize="0"/>
          <p:nvPr/>
        </p:nvPicPr>
        <p:blipFill rotWithShape="1">
          <a:blip r:embed="rId4">
            <a:alphaModFix/>
          </a:blip>
          <a:srcRect b="19237" l="0" r="0" t="15107"/>
          <a:stretch/>
        </p:blipFill>
        <p:spPr>
          <a:xfrm>
            <a:off x="418275" y="869577"/>
            <a:ext cx="1712700" cy="749974"/>
          </a:xfrm>
          <a:prstGeom prst="rect">
            <a:avLst/>
          </a:prstGeom>
          <a:noFill/>
          <a:ln>
            <a:noFill/>
          </a:ln>
        </p:spPr>
      </p:pic>
      <p:pic>
        <p:nvPicPr>
          <p:cNvPr id="185" name="Google Shape;185;p18"/>
          <p:cNvPicPr preferRelativeResize="0"/>
          <p:nvPr/>
        </p:nvPicPr>
        <p:blipFill>
          <a:blip r:embed="rId5">
            <a:alphaModFix/>
          </a:blip>
          <a:stretch>
            <a:fillRect/>
          </a:stretch>
        </p:blipFill>
        <p:spPr>
          <a:xfrm>
            <a:off x="1933700" y="4218755"/>
            <a:ext cx="1334100" cy="890519"/>
          </a:xfrm>
          <a:prstGeom prst="rect">
            <a:avLst/>
          </a:prstGeom>
          <a:noFill/>
          <a:ln>
            <a:noFill/>
          </a:ln>
        </p:spPr>
      </p:pic>
      <p:pic>
        <p:nvPicPr>
          <p:cNvPr id="186" name="Google Shape;186;p18"/>
          <p:cNvPicPr preferRelativeResize="0"/>
          <p:nvPr/>
        </p:nvPicPr>
        <p:blipFill>
          <a:blip r:embed="rId6">
            <a:alphaModFix/>
          </a:blip>
          <a:stretch>
            <a:fillRect/>
          </a:stretch>
        </p:blipFill>
        <p:spPr>
          <a:xfrm>
            <a:off x="3135275" y="709825"/>
            <a:ext cx="1289300" cy="977050"/>
          </a:xfrm>
          <a:prstGeom prst="rect">
            <a:avLst/>
          </a:prstGeom>
          <a:noFill/>
          <a:ln>
            <a:noFill/>
          </a:ln>
        </p:spPr>
      </p:pic>
    </p:spTree>
  </p:cSld>
  <p:clrMapOvr>
    <a:masterClrMapping/>
  </p:clrMapOvr>
  <mc:AlternateContent>
    <mc:Choice Requires="p14">
      <p:transition spd="slow">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1000"/>
                                        <p:tgtEl>
                                          <p:spTgt spid="15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1000"/>
                                        <p:tgtEl>
                                          <p:spTgt spid="1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1000"/>
                                        <p:tgtEl>
                                          <p:spTgt spid="1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1000"/>
                                        <p:tgtEl>
                                          <p:spTgt spid="1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000"/>
                                        <p:tgtEl>
                                          <p:spTgt spid="1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166"/>
                                        </p:tgtEl>
                                        <p:attrNameLst>
                                          <p:attrName>style.visibility</p:attrName>
                                        </p:attrNameLst>
                                      </p:cBhvr>
                                      <p:to>
                                        <p:strVal val="visible"/>
                                      </p:to>
                                    </p:set>
                                    <p:anim calcmode="lin" valueType="num">
                                      <p:cBhvr additive="base">
                                        <p:cTn dur="1000"/>
                                        <p:tgtEl>
                                          <p:spTgt spid="1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1000"/>
                                        <p:tgtEl>
                                          <p:spTgt spid="1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1000"/>
                                        <p:tgtEl>
                                          <p:spTgt spid="17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19"/>
          <p:cNvSpPr/>
          <p:nvPr/>
        </p:nvSpPr>
        <p:spPr>
          <a:xfrm>
            <a:off x="0" y="0"/>
            <a:ext cx="5590500" cy="572700"/>
          </a:xfrm>
          <a:prstGeom prst="homePlate">
            <a:avLst>
              <a:gd fmla="val 50000" name="adj"/>
            </a:avLst>
          </a:prstGeom>
          <a:solidFill>
            <a:srgbClr val="0C58D3"/>
          </a:solidFill>
          <a:ln cap="flat" cmpd="sng" w="9525">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txBox="1"/>
          <p:nvPr/>
        </p:nvSpPr>
        <p:spPr>
          <a:xfrm>
            <a:off x="0" y="0"/>
            <a:ext cx="538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rPr>
              <a:t>Data Analysis phase (Akin)</a:t>
            </a:r>
            <a:endParaRPr sz="2100">
              <a:solidFill>
                <a:schemeClr val="lt1"/>
              </a:solidFill>
            </a:endParaRPr>
          </a:p>
          <a:p>
            <a:pPr indent="0" lvl="0" marL="0" rtl="0" algn="l">
              <a:spcBef>
                <a:spcPts val="0"/>
              </a:spcBef>
              <a:spcAft>
                <a:spcPts val="0"/>
              </a:spcAft>
              <a:buNone/>
            </a:pPr>
            <a:r>
              <a:t/>
            </a:r>
            <a:endParaRPr sz="2100">
              <a:solidFill>
                <a:schemeClr val="lt1"/>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20"/>
          <p:cNvSpPr/>
          <p:nvPr/>
        </p:nvSpPr>
        <p:spPr>
          <a:xfrm>
            <a:off x="0" y="0"/>
            <a:ext cx="5590500" cy="572700"/>
          </a:xfrm>
          <a:prstGeom prst="homePlate">
            <a:avLst>
              <a:gd fmla="val 50000" name="adj"/>
            </a:avLst>
          </a:prstGeom>
          <a:solidFill>
            <a:srgbClr val="0C58D3"/>
          </a:solidFill>
          <a:ln cap="flat" cmpd="sng" w="9525">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txBox="1"/>
          <p:nvPr/>
        </p:nvSpPr>
        <p:spPr>
          <a:xfrm>
            <a:off x="0" y="0"/>
            <a:ext cx="538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rPr>
              <a:t>Technologies and tools used (Suyin)</a:t>
            </a:r>
            <a:endParaRPr sz="2100">
              <a:solidFill>
                <a:schemeClr val="lt1"/>
              </a:solidFill>
            </a:endParaRPr>
          </a:p>
          <a:p>
            <a:pPr indent="0" lvl="0" marL="0" rtl="0" algn="l">
              <a:spcBef>
                <a:spcPts val="0"/>
              </a:spcBef>
              <a:spcAft>
                <a:spcPts val="0"/>
              </a:spcAft>
              <a:buNone/>
            </a:pPr>
            <a:r>
              <a:t/>
            </a:r>
            <a:endParaRPr sz="2100">
              <a:solidFill>
                <a:schemeClr val="lt1"/>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21"/>
          <p:cNvSpPr/>
          <p:nvPr/>
        </p:nvSpPr>
        <p:spPr>
          <a:xfrm>
            <a:off x="0" y="0"/>
            <a:ext cx="5590500" cy="572700"/>
          </a:xfrm>
          <a:prstGeom prst="homePlate">
            <a:avLst>
              <a:gd fmla="val 50000" name="adj"/>
            </a:avLst>
          </a:prstGeom>
          <a:solidFill>
            <a:srgbClr val="0C58D3"/>
          </a:solidFill>
          <a:ln cap="flat" cmpd="sng" w="9525">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txBox="1"/>
          <p:nvPr/>
        </p:nvSpPr>
        <p:spPr>
          <a:xfrm>
            <a:off x="0" y="0"/>
            <a:ext cx="538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rPr>
              <a:t>Results of Analysis</a:t>
            </a:r>
            <a:r>
              <a:rPr lang="en" sz="2100">
                <a:solidFill>
                  <a:schemeClr val="lt1"/>
                </a:solidFill>
              </a:rPr>
              <a:t> (Suyin)</a:t>
            </a:r>
            <a:endParaRPr sz="2100">
              <a:solidFill>
                <a:schemeClr val="lt1"/>
              </a:solidFill>
            </a:endParaRPr>
          </a:p>
          <a:p>
            <a:pPr indent="0" lvl="0" marL="0" rtl="0" algn="l">
              <a:spcBef>
                <a:spcPts val="0"/>
              </a:spcBef>
              <a:spcAft>
                <a:spcPts val="0"/>
              </a:spcAft>
              <a:buNone/>
            </a:pPr>
            <a:r>
              <a:t/>
            </a:r>
            <a:endParaRPr sz="2100">
              <a:solidFill>
                <a:schemeClr val="lt1"/>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